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Default Extension="jpg" ContentType="image/jpg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x="18288000" cy="10287000"/>
  <p:notesSz cx="18288000" cy="10287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7999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220593" y="1554192"/>
            <a:ext cx="11846812" cy="3225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500" b="1" i="0">
                <a:solidFill>
                  <a:srgbClr val="4F53AB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2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500" b="1" i="0">
                <a:solidFill>
                  <a:srgbClr val="4F53AB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500" b="1" i="0">
                <a:solidFill>
                  <a:srgbClr val="4F53AB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143249" y="0"/>
            <a:ext cx="11429999" cy="101800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31350" y="1003367"/>
            <a:ext cx="8825299" cy="101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0" b="1" i="0">
                <a:solidFill>
                  <a:srgbClr val="4F53AB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88694" y="2617536"/>
            <a:ext cx="16310610" cy="5568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mailto:dottoressamarinelliilaria@gmail.com" TargetMode="Externa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20593" y="1554192"/>
            <a:ext cx="11212195" cy="3225800"/>
          </a:xfrm>
          <a:prstGeom prst="rect">
            <a:avLst/>
          </a:prstGeom>
        </p:spPr>
        <p:txBody>
          <a:bodyPr wrap="square" lIns="0" tIns="2413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900"/>
              </a:spcBef>
            </a:pPr>
            <a:r>
              <a:rPr dirty="0" sz="9000" spc="-695" b="1">
                <a:solidFill>
                  <a:srgbClr val="4F53AB"/>
                </a:solidFill>
                <a:latin typeface="Times New Roman"/>
                <a:cs typeface="Times New Roman"/>
              </a:rPr>
              <a:t>OLTRE </a:t>
            </a:r>
            <a:r>
              <a:rPr dirty="0" sz="9000" spc="-640" b="1">
                <a:solidFill>
                  <a:srgbClr val="4F53AB"/>
                </a:solidFill>
                <a:latin typeface="Times New Roman"/>
                <a:cs typeface="Times New Roman"/>
              </a:rPr>
              <a:t>LA</a:t>
            </a:r>
            <a:r>
              <a:rPr dirty="0" sz="9000" spc="-390" b="1">
                <a:solidFill>
                  <a:srgbClr val="4F53AB"/>
                </a:solidFill>
                <a:latin typeface="Times New Roman"/>
                <a:cs typeface="Times New Roman"/>
              </a:rPr>
              <a:t> </a:t>
            </a:r>
            <a:r>
              <a:rPr dirty="0" sz="9000" spc="-450" b="1">
                <a:solidFill>
                  <a:srgbClr val="4F53AB"/>
                </a:solidFill>
                <a:latin typeface="Times New Roman"/>
                <a:cs typeface="Times New Roman"/>
              </a:rPr>
              <a:t>TECNICA...</a:t>
            </a:r>
            <a:endParaRPr sz="9000">
              <a:latin typeface="Times New Roman"/>
              <a:cs typeface="Times New Roman"/>
            </a:endParaRPr>
          </a:p>
          <a:p>
            <a:pPr algn="ctr" marL="319405">
              <a:lnSpc>
                <a:spcPct val="100000"/>
              </a:lnSpc>
              <a:spcBef>
                <a:spcPts val="1800"/>
              </a:spcBef>
            </a:pPr>
            <a:r>
              <a:rPr dirty="0" sz="9000" spc="-640" b="1">
                <a:solidFill>
                  <a:srgbClr val="4F53AB"/>
                </a:solidFill>
                <a:latin typeface="Times New Roman"/>
                <a:cs typeface="Times New Roman"/>
              </a:rPr>
              <a:t>LA</a:t>
            </a:r>
            <a:r>
              <a:rPr dirty="0" sz="9000" spc="254" b="1">
                <a:solidFill>
                  <a:srgbClr val="4F53AB"/>
                </a:solidFill>
                <a:latin typeface="Times New Roman"/>
                <a:cs typeface="Times New Roman"/>
              </a:rPr>
              <a:t> </a:t>
            </a:r>
            <a:r>
              <a:rPr dirty="0" sz="9000" spc="-490" b="1">
                <a:solidFill>
                  <a:srgbClr val="4F53AB"/>
                </a:solidFill>
                <a:latin typeface="Times New Roman"/>
                <a:cs typeface="Times New Roman"/>
              </a:rPr>
              <a:t>PSICOLOGIA</a:t>
            </a:r>
            <a:endParaRPr sz="9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03660" y="8283575"/>
            <a:ext cx="14880590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 spc="-385">
                <a:solidFill>
                  <a:srgbClr val="4F53AB"/>
                </a:solidFill>
                <a:latin typeface="Arial"/>
                <a:cs typeface="Arial"/>
              </a:rPr>
              <a:t>Dott.ssa </a:t>
            </a:r>
            <a:r>
              <a:rPr dirty="0" sz="6000" spc="25">
                <a:solidFill>
                  <a:srgbClr val="4F53AB"/>
                </a:solidFill>
                <a:latin typeface="Arial"/>
                <a:cs typeface="Arial"/>
              </a:rPr>
              <a:t>Marinelli </a:t>
            </a:r>
            <a:r>
              <a:rPr dirty="0" sz="6000" spc="50">
                <a:solidFill>
                  <a:srgbClr val="4F53AB"/>
                </a:solidFill>
                <a:latin typeface="Arial"/>
                <a:cs typeface="Arial"/>
              </a:rPr>
              <a:t>Ilaria </a:t>
            </a:r>
            <a:r>
              <a:rPr dirty="0" sz="6000" spc="-320">
                <a:solidFill>
                  <a:srgbClr val="4F53AB"/>
                </a:solidFill>
                <a:latin typeface="Arial"/>
                <a:cs typeface="Arial"/>
              </a:rPr>
              <a:t>- </a:t>
            </a:r>
            <a:r>
              <a:rPr dirty="0" sz="6000" spc="-459">
                <a:solidFill>
                  <a:srgbClr val="4F53AB"/>
                </a:solidFill>
                <a:latin typeface="Arial"/>
                <a:cs typeface="Arial"/>
              </a:rPr>
              <a:t>Psicologa </a:t>
            </a:r>
            <a:r>
              <a:rPr dirty="0" sz="6000" spc="-735">
                <a:solidFill>
                  <a:srgbClr val="4F53AB"/>
                </a:solidFill>
                <a:latin typeface="Arial"/>
                <a:cs typeface="Arial"/>
              </a:rPr>
              <a:t>e</a:t>
            </a:r>
            <a:r>
              <a:rPr dirty="0" sz="6000" spc="-185">
                <a:solidFill>
                  <a:srgbClr val="4F53AB"/>
                </a:solidFill>
                <a:latin typeface="Arial"/>
                <a:cs typeface="Arial"/>
              </a:rPr>
              <a:t> </a:t>
            </a:r>
            <a:r>
              <a:rPr dirty="0" sz="6000" spc="-345">
                <a:solidFill>
                  <a:srgbClr val="4F53AB"/>
                </a:solidFill>
                <a:latin typeface="Arial"/>
                <a:cs typeface="Arial"/>
              </a:rPr>
              <a:t>Insegnante</a:t>
            </a:r>
            <a:endParaRPr sz="6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"/>
            <a:ext cx="18287999" cy="102869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94624" y="1003367"/>
            <a:ext cx="9923145" cy="1016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80"/>
              <a:t>Quando </a:t>
            </a:r>
            <a:r>
              <a:rPr dirty="0" spc="75"/>
              <a:t>si</a:t>
            </a:r>
            <a:r>
              <a:rPr dirty="0" spc="-570"/>
              <a:t> </a:t>
            </a:r>
            <a:r>
              <a:rPr dirty="0" spc="395"/>
              <a:t>manifestano</a:t>
            </a:r>
          </a:p>
        </p:txBody>
      </p:sp>
      <p:sp>
        <p:nvSpPr>
          <p:cNvPr id="4" name="object 4"/>
          <p:cNvSpPr/>
          <p:nvPr/>
        </p:nvSpPr>
        <p:spPr>
          <a:xfrm>
            <a:off x="1551347" y="2989653"/>
            <a:ext cx="180974" cy="180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51347" y="3694503"/>
            <a:ext cx="180974" cy="180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551347" y="5104203"/>
            <a:ext cx="180974" cy="180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551347" y="5809053"/>
            <a:ext cx="180974" cy="180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551347" y="7218753"/>
            <a:ext cx="180974" cy="180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551347" y="7923603"/>
            <a:ext cx="180974" cy="180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963998" y="2649921"/>
            <a:ext cx="15102840" cy="63690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635760">
              <a:lnSpc>
                <a:spcPct val="115599"/>
              </a:lnSpc>
              <a:spcBef>
                <a:spcPts val="100"/>
              </a:spcBef>
            </a:pPr>
            <a:r>
              <a:rPr dirty="0" sz="4000" spc="-340">
                <a:latin typeface="Arial Black"/>
                <a:cs typeface="Arial Black"/>
              </a:rPr>
              <a:t>Prima </a:t>
            </a:r>
            <a:r>
              <a:rPr dirty="0" sz="4000" spc="-275">
                <a:latin typeface="Arial Black"/>
                <a:cs typeface="Arial Black"/>
              </a:rPr>
              <a:t>di </a:t>
            </a:r>
            <a:r>
              <a:rPr dirty="0" sz="4000" spc="-295">
                <a:latin typeface="Arial Black"/>
                <a:cs typeface="Arial Black"/>
              </a:rPr>
              <a:t>una </a:t>
            </a:r>
            <a:r>
              <a:rPr dirty="0" sz="4000" spc="-330">
                <a:latin typeface="Arial Black"/>
                <a:cs typeface="Arial Black"/>
              </a:rPr>
              <a:t>partita </a:t>
            </a:r>
            <a:r>
              <a:rPr dirty="0" sz="4000" spc="-254">
                <a:latin typeface="Arial Black"/>
                <a:cs typeface="Arial Black"/>
              </a:rPr>
              <a:t>o </a:t>
            </a:r>
            <a:r>
              <a:rPr dirty="0" sz="4000" spc="-275">
                <a:latin typeface="Arial Black"/>
                <a:cs typeface="Arial Black"/>
              </a:rPr>
              <a:t>di </a:t>
            </a:r>
            <a:r>
              <a:rPr dirty="0" sz="4000" spc="-220">
                <a:latin typeface="Arial Black"/>
                <a:cs typeface="Arial Black"/>
              </a:rPr>
              <a:t>un </a:t>
            </a:r>
            <a:r>
              <a:rPr dirty="0" sz="4000" spc="-360">
                <a:latin typeface="Arial Black"/>
                <a:cs typeface="Arial Black"/>
              </a:rPr>
              <a:t>evento </a:t>
            </a:r>
            <a:r>
              <a:rPr dirty="0" sz="4000" spc="-305">
                <a:latin typeface="Arial Black"/>
                <a:cs typeface="Arial Black"/>
              </a:rPr>
              <a:t>importante  </a:t>
            </a:r>
            <a:r>
              <a:rPr dirty="0" sz="4000" spc="-330">
                <a:latin typeface="Arial Black"/>
                <a:cs typeface="Arial Black"/>
              </a:rPr>
              <a:t>Convinzione </a:t>
            </a:r>
            <a:r>
              <a:rPr dirty="0" sz="4000" spc="-275">
                <a:latin typeface="Arial Black"/>
                <a:cs typeface="Arial Black"/>
              </a:rPr>
              <a:t>di </a:t>
            </a:r>
            <a:r>
              <a:rPr dirty="0" sz="4000" spc="-380">
                <a:latin typeface="Arial Black"/>
                <a:cs typeface="Arial Black"/>
              </a:rPr>
              <a:t>avere </a:t>
            </a:r>
            <a:r>
              <a:rPr dirty="0" sz="4000" spc="-305">
                <a:latin typeface="Arial Black"/>
                <a:cs typeface="Arial Black"/>
              </a:rPr>
              <a:t>preparazione </a:t>
            </a:r>
            <a:r>
              <a:rPr dirty="0" sz="4000" spc="-275">
                <a:latin typeface="Arial Black"/>
                <a:cs typeface="Arial Black"/>
              </a:rPr>
              <a:t>inferiore </a:t>
            </a:r>
            <a:r>
              <a:rPr dirty="0" sz="4000" spc="-335">
                <a:latin typeface="Arial Black"/>
                <a:cs typeface="Arial Black"/>
              </a:rPr>
              <a:t>(rispetto </a:t>
            </a:r>
            <a:r>
              <a:rPr dirty="0" sz="4000" spc="-395">
                <a:latin typeface="Arial Black"/>
                <a:cs typeface="Arial Black"/>
              </a:rPr>
              <a:t>agli  </a:t>
            </a:r>
            <a:r>
              <a:rPr dirty="0" sz="4000" spc="-375">
                <a:latin typeface="Arial Black"/>
                <a:cs typeface="Arial Black"/>
              </a:rPr>
              <a:t>avversari)</a:t>
            </a:r>
            <a:endParaRPr sz="40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dirty="0" sz="4000" spc="-545">
                <a:latin typeface="Arial Black"/>
                <a:cs typeface="Arial Black"/>
              </a:rPr>
              <a:t>Eccessive </a:t>
            </a:r>
            <a:r>
              <a:rPr dirty="0" sz="4000" spc="-400">
                <a:latin typeface="Arial Black"/>
                <a:cs typeface="Arial Black"/>
              </a:rPr>
              <a:t>aspettative </a:t>
            </a:r>
            <a:r>
              <a:rPr dirty="0" sz="4000" spc="-360">
                <a:latin typeface="Arial Black"/>
                <a:cs typeface="Arial Black"/>
              </a:rPr>
              <a:t>sul</a:t>
            </a:r>
            <a:r>
              <a:rPr dirty="0" sz="4000" spc="40">
                <a:latin typeface="Arial Black"/>
                <a:cs typeface="Arial Black"/>
              </a:rPr>
              <a:t> </a:t>
            </a:r>
            <a:r>
              <a:rPr dirty="0" sz="4000" spc="-335">
                <a:latin typeface="Arial Black"/>
                <a:cs typeface="Arial Black"/>
              </a:rPr>
              <a:t>risultato</a:t>
            </a:r>
            <a:endParaRPr sz="4000">
              <a:latin typeface="Arial Black"/>
              <a:cs typeface="Arial Black"/>
            </a:endParaRPr>
          </a:p>
          <a:p>
            <a:pPr marL="12700" marR="5080">
              <a:lnSpc>
                <a:spcPct val="115599"/>
              </a:lnSpc>
            </a:pPr>
            <a:r>
              <a:rPr dirty="0" sz="4000" spc="-390">
                <a:latin typeface="Arial Black"/>
                <a:cs typeface="Arial Black"/>
              </a:rPr>
              <a:t>Dimestichezza </a:t>
            </a:r>
            <a:r>
              <a:rPr dirty="0" sz="4000" spc="-475">
                <a:latin typeface="Arial Black"/>
                <a:cs typeface="Arial Black"/>
              </a:rPr>
              <a:t>che </a:t>
            </a:r>
            <a:r>
              <a:rPr dirty="0" sz="4000" spc="-320">
                <a:latin typeface="Arial Black"/>
                <a:cs typeface="Arial Black"/>
              </a:rPr>
              <a:t>ogni </a:t>
            </a:r>
            <a:r>
              <a:rPr dirty="0" sz="4000" spc="-395">
                <a:latin typeface="Arial Black"/>
                <a:cs typeface="Arial Black"/>
              </a:rPr>
              <a:t>atleta sente </a:t>
            </a:r>
            <a:r>
              <a:rPr dirty="0" sz="4000" spc="-275">
                <a:latin typeface="Arial Black"/>
                <a:cs typeface="Arial Black"/>
              </a:rPr>
              <a:t>di </a:t>
            </a:r>
            <a:r>
              <a:rPr dirty="0" sz="4000" spc="-380">
                <a:latin typeface="Arial Black"/>
                <a:cs typeface="Arial Black"/>
              </a:rPr>
              <a:t>avere </a:t>
            </a:r>
            <a:r>
              <a:rPr dirty="0" sz="4000" spc="-425">
                <a:latin typeface="Arial Black"/>
                <a:cs typeface="Arial Black"/>
              </a:rPr>
              <a:t>e </a:t>
            </a:r>
            <a:r>
              <a:rPr dirty="0" sz="4000" spc="-270">
                <a:latin typeface="Arial Black"/>
                <a:cs typeface="Arial Black"/>
              </a:rPr>
              <a:t>in </a:t>
            </a:r>
            <a:r>
              <a:rPr dirty="0" sz="4000" spc="-300">
                <a:latin typeface="Arial Black"/>
                <a:cs typeface="Arial Black"/>
              </a:rPr>
              <a:t>quel momento  </a:t>
            </a:r>
            <a:r>
              <a:rPr dirty="0" sz="4000" spc="-425">
                <a:latin typeface="Arial Black"/>
                <a:cs typeface="Arial Black"/>
              </a:rPr>
              <a:t>specifico</a:t>
            </a:r>
            <a:endParaRPr sz="4000">
              <a:latin typeface="Arial Black"/>
              <a:cs typeface="Arial Black"/>
            </a:endParaRPr>
          </a:p>
          <a:p>
            <a:pPr marL="12700" marR="62230">
              <a:lnSpc>
                <a:spcPct val="115599"/>
              </a:lnSpc>
            </a:pPr>
            <a:r>
              <a:rPr dirty="0" sz="4000" spc="-360">
                <a:latin typeface="Arial Black"/>
                <a:cs typeface="Arial Black"/>
              </a:rPr>
              <a:t>Fattori </a:t>
            </a:r>
            <a:r>
              <a:rPr dirty="0" sz="4000" spc="-340">
                <a:latin typeface="Arial Black"/>
                <a:cs typeface="Arial Black"/>
              </a:rPr>
              <a:t>ambientali </a:t>
            </a:r>
            <a:r>
              <a:rPr dirty="0" sz="4000" spc="-475">
                <a:latin typeface="Arial Black"/>
                <a:cs typeface="Arial Black"/>
              </a:rPr>
              <a:t>che </a:t>
            </a:r>
            <a:r>
              <a:rPr dirty="0" sz="4000" spc="-365">
                <a:latin typeface="Arial Black"/>
                <a:cs typeface="Arial Black"/>
              </a:rPr>
              <a:t>l'atleta </a:t>
            </a:r>
            <a:r>
              <a:rPr dirty="0" sz="4000" spc="-229">
                <a:latin typeface="Arial Black"/>
                <a:cs typeface="Arial Black"/>
              </a:rPr>
              <a:t>non </a:t>
            </a:r>
            <a:r>
              <a:rPr dirty="0" sz="4000" spc="-440">
                <a:latin typeface="Arial Black"/>
                <a:cs typeface="Arial Black"/>
              </a:rPr>
              <a:t>riesce </a:t>
            </a:r>
            <a:r>
              <a:rPr dirty="0" sz="4000" spc="-445">
                <a:latin typeface="Arial Black"/>
                <a:cs typeface="Arial Black"/>
              </a:rPr>
              <a:t>a </a:t>
            </a:r>
            <a:r>
              <a:rPr dirty="0" sz="4000" spc="-335">
                <a:latin typeface="Arial Black"/>
                <a:cs typeface="Arial Black"/>
              </a:rPr>
              <a:t>controllare  </a:t>
            </a:r>
            <a:r>
              <a:rPr dirty="0" sz="4000" spc="-345">
                <a:latin typeface="Arial Black"/>
                <a:cs typeface="Arial Black"/>
              </a:rPr>
              <a:t>Frequenza </a:t>
            </a:r>
            <a:r>
              <a:rPr dirty="0" sz="4000" spc="-350">
                <a:latin typeface="Arial Black"/>
                <a:cs typeface="Arial Black"/>
              </a:rPr>
              <a:t>della </a:t>
            </a:r>
            <a:r>
              <a:rPr dirty="0" sz="4000" spc="-385">
                <a:latin typeface="Arial Black"/>
                <a:cs typeface="Arial Black"/>
              </a:rPr>
              <a:t>gara </a:t>
            </a:r>
            <a:r>
              <a:rPr dirty="0" sz="4000" spc="-450">
                <a:latin typeface="Arial Black"/>
                <a:cs typeface="Arial Black"/>
              </a:rPr>
              <a:t>(se </a:t>
            </a:r>
            <a:r>
              <a:rPr dirty="0" sz="4000" spc="-335">
                <a:latin typeface="Arial Black"/>
                <a:cs typeface="Arial Black"/>
              </a:rPr>
              <a:t>ad </a:t>
            </a:r>
            <a:r>
              <a:rPr dirty="0" sz="4000" spc="-355">
                <a:latin typeface="Arial Black"/>
                <a:cs typeface="Arial Black"/>
              </a:rPr>
              <a:t>esempio </a:t>
            </a:r>
            <a:r>
              <a:rPr dirty="0" sz="4000" spc="-375">
                <a:latin typeface="Arial Black"/>
                <a:cs typeface="Arial Black"/>
              </a:rPr>
              <a:t>avrà </a:t>
            </a:r>
            <a:r>
              <a:rPr dirty="0" sz="4000" spc="-345">
                <a:latin typeface="Arial Black"/>
                <a:cs typeface="Arial Black"/>
              </a:rPr>
              <a:t>solo </a:t>
            </a:r>
            <a:r>
              <a:rPr dirty="0" sz="4000" spc="-330">
                <a:latin typeface="Arial Black"/>
                <a:cs typeface="Arial Black"/>
              </a:rPr>
              <a:t>quella </a:t>
            </a:r>
            <a:r>
              <a:rPr dirty="0" sz="4000" spc="-355">
                <a:latin typeface="Arial Black"/>
                <a:cs typeface="Arial Black"/>
              </a:rPr>
              <a:t>possibilità  </a:t>
            </a:r>
            <a:r>
              <a:rPr dirty="0" sz="4000" spc="-350">
                <a:latin typeface="Arial Black"/>
                <a:cs typeface="Arial Black"/>
              </a:rPr>
              <a:t>nella</a:t>
            </a:r>
            <a:r>
              <a:rPr dirty="0" sz="4000" spc="-305">
                <a:latin typeface="Arial Black"/>
                <a:cs typeface="Arial Black"/>
              </a:rPr>
              <a:t> </a:t>
            </a:r>
            <a:r>
              <a:rPr dirty="0" sz="4000" spc="-390">
                <a:latin typeface="Arial Black"/>
                <a:cs typeface="Arial Black"/>
              </a:rPr>
              <a:t>vita)</a:t>
            </a:r>
            <a:endParaRPr sz="4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5ECF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507225" y="1028700"/>
            <a:ext cx="13277849" cy="8229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5EBE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413182" y="1063530"/>
            <a:ext cx="13458824" cy="8191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6000" y="3323725"/>
            <a:ext cx="16182340" cy="5052060"/>
          </a:xfrm>
          <a:prstGeom prst="rect">
            <a:avLst/>
          </a:prstGeom>
        </p:spPr>
        <p:txBody>
          <a:bodyPr wrap="square" lIns="0" tIns="1130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dirty="0" sz="4050" spc="-280">
                <a:latin typeface="Arial Black"/>
                <a:cs typeface="Arial Black"/>
              </a:rPr>
              <a:t>Durante </a:t>
            </a:r>
            <a:r>
              <a:rPr dirty="0" sz="4050" spc="-375">
                <a:latin typeface="Arial Black"/>
                <a:cs typeface="Arial Black"/>
              </a:rPr>
              <a:t>gli </a:t>
            </a:r>
            <a:r>
              <a:rPr dirty="0" sz="4050" spc="-340">
                <a:latin typeface="Arial Black"/>
                <a:cs typeface="Arial Black"/>
              </a:rPr>
              <a:t>allenamenti </a:t>
            </a:r>
            <a:r>
              <a:rPr dirty="0" sz="4050" spc="-484">
                <a:latin typeface="Arial Black"/>
                <a:cs typeface="Arial Black"/>
              </a:rPr>
              <a:t>Alice </a:t>
            </a:r>
            <a:r>
              <a:rPr dirty="0" sz="4050" spc="-425">
                <a:latin typeface="Arial Black"/>
                <a:cs typeface="Arial Black"/>
              </a:rPr>
              <a:t>è </a:t>
            </a:r>
            <a:r>
              <a:rPr dirty="0" sz="4050" spc="-285">
                <a:latin typeface="Arial Black"/>
                <a:cs typeface="Arial Black"/>
              </a:rPr>
              <a:t>una </a:t>
            </a:r>
            <a:r>
              <a:rPr dirty="0" sz="4050" spc="-340">
                <a:latin typeface="Arial Black"/>
                <a:cs typeface="Arial Black"/>
              </a:rPr>
              <a:t>delle </a:t>
            </a:r>
            <a:r>
              <a:rPr dirty="0" sz="4050" spc="-305">
                <a:latin typeface="Arial Black"/>
                <a:cs typeface="Arial Black"/>
              </a:rPr>
              <a:t>migliori </a:t>
            </a:r>
            <a:r>
              <a:rPr dirty="0" sz="4050" spc="-345">
                <a:latin typeface="Arial Black"/>
                <a:cs typeface="Arial Black"/>
              </a:rPr>
              <a:t>della</a:t>
            </a:r>
            <a:r>
              <a:rPr dirty="0" sz="4050" spc="200">
                <a:latin typeface="Arial Black"/>
                <a:cs typeface="Arial Black"/>
              </a:rPr>
              <a:t> </a:t>
            </a:r>
            <a:r>
              <a:rPr dirty="0" sz="4050" spc="-320">
                <a:latin typeface="Arial Black"/>
                <a:cs typeface="Arial Black"/>
              </a:rPr>
              <a:t>squadra,</a:t>
            </a:r>
            <a:endParaRPr sz="4050">
              <a:latin typeface="Arial Black"/>
              <a:cs typeface="Arial Black"/>
            </a:endParaRPr>
          </a:p>
          <a:p>
            <a:pPr marL="12700" marR="5080">
              <a:lnSpc>
                <a:spcPct val="116300"/>
              </a:lnSpc>
            </a:pPr>
            <a:r>
              <a:rPr dirty="0" sz="4050" spc="-260">
                <a:latin typeface="Arial Black"/>
                <a:cs typeface="Arial Black"/>
              </a:rPr>
              <a:t>poi </a:t>
            </a:r>
            <a:r>
              <a:rPr dirty="0" sz="4050" spc="-254">
                <a:latin typeface="Arial Black"/>
                <a:cs typeface="Arial Black"/>
              </a:rPr>
              <a:t>quando </a:t>
            </a:r>
            <a:r>
              <a:rPr dirty="0" sz="4050" spc="-300">
                <a:latin typeface="Arial Black"/>
                <a:cs typeface="Arial Black"/>
              </a:rPr>
              <a:t>arrivano </a:t>
            </a:r>
            <a:r>
              <a:rPr dirty="0" sz="4050" spc="-325">
                <a:latin typeface="Arial Black"/>
                <a:cs typeface="Arial Black"/>
              </a:rPr>
              <a:t>i </a:t>
            </a:r>
            <a:r>
              <a:rPr dirty="0" sz="4050" spc="-300">
                <a:latin typeface="Arial Black"/>
                <a:cs typeface="Arial Black"/>
              </a:rPr>
              <a:t>momenti </a:t>
            </a:r>
            <a:r>
              <a:rPr dirty="0" sz="4050" spc="-340">
                <a:latin typeface="Arial Black"/>
                <a:cs typeface="Arial Black"/>
              </a:rPr>
              <a:t>delle </a:t>
            </a:r>
            <a:r>
              <a:rPr dirty="0" sz="4050" spc="-330">
                <a:latin typeface="Arial Black"/>
                <a:cs typeface="Arial Black"/>
              </a:rPr>
              <a:t>partite, </a:t>
            </a:r>
            <a:r>
              <a:rPr dirty="0" sz="4050" spc="-265">
                <a:latin typeface="Arial Black"/>
                <a:cs typeface="Arial Black"/>
              </a:rPr>
              <a:t>in </a:t>
            </a:r>
            <a:r>
              <a:rPr dirty="0" sz="4050" spc="-350">
                <a:latin typeface="Arial Black"/>
                <a:cs typeface="Arial Black"/>
              </a:rPr>
              <a:t>particolare </a:t>
            </a:r>
            <a:r>
              <a:rPr dirty="0" sz="4050" spc="-320">
                <a:latin typeface="Arial Black"/>
                <a:cs typeface="Arial Black"/>
              </a:rPr>
              <a:t>quelle </a:t>
            </a:r>
            <a:r>
              <a:rPr dirty="0" sz="4050" spc="-265">
                <a:latin typeface="Arial Black"/>
                <a:cs typeface="Arial Black"/>
              </a:rPr>
              <a:t>in  </a:t>
            </a:r>
            <a:r>
              <a:rPr dirty="0" sz="4050" spc="-434">
                <a:latin typeface="Arial Black"/>
                <a:cs typeface="Arial Black"/>
              </a:rPr>
              <a:t>cui </a:t>
            </a:r>
            <a:r>
              <a:rPr dirty="0" sz="4050" spc="-365">
                <a:latin typeface="Arial Black"/>
                <a:cs typeface="Arial Black"/>
              </a:rPr>
              <a:t>viene </a:t>
            </a:r>
            <a:r>
              <a:rPr dirty="0" sz="4050" spc="-434">
                <a:latin typeface="Arial Black"/>
                <a:cs typeface="Arial Black"/>
              </a:rPr>
              <a:t>convocata </a:t>
            </a:r>
            <a:r>
              <a:rPr dirty="0" sz="4050" spc="-260">
                <a:latin typeface="Arial Black"/>
                <a:cs typeface="Arial Black"/>
              </a:rPr>
              <a:t>per </a:t>
            </a:r>
            <a:r>
              <a:rPr dirty="0" sz="4050" spc="-405">
                <a:latin typeface="Arial Black"/>
                <a:cs typeface="Arial Black"/>
              </a:rPr>
              <a:t>giocare </a:t>
            </a:r>
            <a:r>
              <a:rPr dirty="0" sz="4050" spc="-409">
                <a:latin typeface="Arial Black"/>
                <a:cs typeface="Arial Black"/>
              </a:rPr>
              <a:t>con </a:t>
            </a:r>
            <a:r>
              <a:rPr dirty="0" sz="4050" spc="-375">
                <a:latin typeface="Arial Black"/>
                <a:cs typeface="Arial Black"/>
              </a:rPr>
              <a:t>ragazze </a:t>
            </a:r>
            <a:r>
              <a:rPr dirty="0" sz="4050" spc="-290">
                <a:latin typeface="Arial Black"/>
                <a:cs typeface="Arial Black"/>
              </a:rPr>
              <a:t>molto </a:t>
            </a:r>
            <a:r>
              <a:rPr dirty="0" sz="4050" spc="-250">
                <a:latin typeface="Arial Black"/>
                <a:cs typeface="Arial Black"/>
              </a:rPr>
              <a:t>più </a:t>
            </a:r>
            <a:r>
              <a:rPr dirty="0" sz="4050" spc="-300">
                <a:latin typeface="Arial Black"/>
                <a:cs typeface="Arial Black"/>
              </a:rPr>
              <a:t>grandi</a:t>
            </a:r>
            <a:r>
              <a:rPr dirty="0" sz="4050" spc="295">
                <a:latin typeface="Arial Black"/>
                <a:cs typeface="Arial Black"/>
              </a:rPr>
              <a:t> </a:t>
            </a:r>
            <a:r>
              <a:rPr dirty="0" sz="4050" spc="-250">
                <a:latin typeface="Arial Black"/>
                <a:cs typeface="Arial Black"/>
              </a:rPr>
              <a:t>o</a:t>
            </a:r>
            <a:endParaRPr sz="4050">
              <a:latin typeface="Arial Black"/>
              <a:cs typeface="Arial Black"/>
            </a:endParaRPr>
          </a:p>
          <a:p>
            <a:pPr marL="12700" marR="3007360">
              <a:lnSpc>
                <a:spcPct val="116300"/>
              </a:lnSpc>
            </a:pPr>
            <a:r>
              <a:rPr dirty="0" sz="4050" spc="-254">
                <a:latin typeface="Arial Black"/>
                <a:cs typeface="Arial Black"/>
              </a:rPr>
              <a:t>quando </a:t>
            </a:r>
            <a:r>
              <a:rPr dirty="0" sz="4050" spc="-375">
                <a:latin typeface="Arial Black"/>
                <a:cs typeface="Arial Black"/>
              </a:rPr>
              <a:t>deve </a:t>
            </a:r>
            <a:r>
              <a:rPr dirty="0" sz="4050" spc="-405">
                <a:latin typeface="Arial Black"/>
                <a:cs typeface="Arial Black"/>
              </a:rPr>
              <a:t>giocare </a:t>
            </a:r>
            <a:r>
              <a:rPr dirty="0" sz="4050" spc="-330">
                <a:latin typeface="Arial Black"/>
                <a:cs typeface="Arial Black"/>
              </a:rPr>
              <a:t>contro </a:t>
            </a:r>
            <a:r>
              <a:rPr dirty="0" sz="4050" spc="-285">
                <a:latin typeface="Arial Black"/>
                <a:cs typeface="Arial Black"/>
              </a:rPr>
              <a:t>una </a:t>
            </a:r>
            <a:r>
              <a:rPr dirty="0" sz="4050" spc="-315">
                <a:latin typeface="Arial Black"/>
                <a:cs typeface="Arial Black"/>
              </a:rPr>
              <a:t>squadra </a:t>
            </a:r>
            <a:r>
              <a:rPr dirty="0" sz="4050" spc="-290">
                <a:latin typeface="Arial Black"/>
                <a:cs typeface="Arial Black"/>
              </a:rPr>
              <a:t>forte, </a:t>
            </a:r>
            <a:r>
              <a:rPr dirty="0" sz="4050" spc="-330">
                <a:latin typeface="Arial Black"/>
                <a:cs typeface="Arial Black"/>
              </a:rPr>
              <a:t>inizia </a:t>
            </a:r>
            <a:r>
              <a:rPr dirty="0" sz="4050" spc="-445">
                <a:latin typeface="Arial Black"/>
                <a:cs typeface="Arial Black"/>
              </a:rPr>
              <a:t>a  </a:t>
            </a:r>
            <a:r>
              <a:rPr dirty="0" sz="4050" spc="-370">
                <a:latin typeface="Arial Black"/>
                <a:cs typeface="Arial Black"/>
              </a:rPr>
              <a:t>preoccuparsi </a:t>
            </a:r>
            <a:r>
              <a:rPr dirty="0" sz="4050" spc="-325">
                <a:latin typeface="Arial Black"/>
                <a:cs typeface="Arial Black"/>
              </a:rPr>
              <a:t>tanto </a:t>
            </a:r>
            <a:r>
              <a:rPr dirty="0" sz="4050" spc="-425">
                <a:latin typeface="Arial Black"/>
                <a:cs typeface="Arial Black"/>
              </a:rPr>
              <a:t>e </a:t>
            </a:r>
            <a:r>
              <a:rPr dirty="0" sz="4050" spc="-445">
                <a:latin typeface="Arial Black"/>
                <a:cs typeface="Arial Black"/>
              </a:rPr>
              <a:t>a </a:t>
            </a:r>
            <a:r>
              <a:rPr dirty="0" sz="4050" spc="-340">
                <a:latin typeface="Arial Black"/>
                <a:cs typeface="Arial Black"/>
              </a:rPr>
              <a:t>pensare </a:t>
            </a:r>
            <a:r>
              <a:rPr dirty="0" sz="4050" spc="-270">
                <a:latin typeface="Arial Black"/>
                <a:cs typeface="Arial Black"/>
              </a:rPr>
              <a:t>di </a:t>
            </a:r>
            <a:r>
              <a:rPr dirty="0" sz="4050" spc="-220">
                <a:latin typeface="Arial Black"/>
                <a:cs typeface="Arial Black"/>
              </a:rPr>
              <a:t>non</a:t>
            </a:r>
            <a:r>
              <a:rPr dirty="0" sz="4050" spc="105">
                <a:latin typeface="Arial Black"/>
                <a:cs typeface="Arial Black"/>
              </a:rPr>
              <a:t> </a:t>
            </a:r>
            <a:r>
              <a:rPr dirty="0" sz="4050" spc="-375">
                <a:latin typeface="Arial Black"/>
                <a:cs typeface="Arial Black"/>
              </a:rPr>
              <a:t>farcela.</a:t>
            </a:r>
            <a:endParaRPr sz="4050">
              <a:latin typeface="Arial Black"/>
              <a:cs typeface="Arial Black"/>
            </a:endParaRPr>
          </a:p>
          <a:p>
            <a:pPr marL="12700" marR="299720">
              <a:lnSpc>
                <a:spcPct val="116300"/>
              </a:lnSpc>
              <a:spcBef>
                <a:spcPts val="5"/>
              </a:spcBef>
            </a:pPr>
            <a:r>
              <a:rPr dirty="0" sz="4050" spc="-254">
                <a:latin typeface="Arial Black"/>
                <a:cs typeface="Arial Black"/>
              </a:rPr>
              <a:t>Quando </a:t>
            </a:r>
            <a:r>
              <a:rPr dirty="0" sz="4050" spc="-450">
                <a:latin typeface="Arial Black"/>
                <a:cs typeface="Arial Black"/>
              </a:rPr>
              <a:t>sta </a:t>
            </a:r>
            <a:r>
              <a:rPr dirty="0" sz="4050" spc="-260">
                <a:latin typeface="Arial Black"/>
                <a:cs typeface="Arial Black"/>
              </a:rPr>
              <a:t>per </a:t>
            </a:r>
            <a:r>
              <a:rPr dirty="0" sz="4050" spc="-470">
                <a:latin typeface="Arial Black"/>
                <a:cs typeface="Arial Black"/>
              </a:rPr>
              <a:t>schiacciare </a:t>
            </a:r>
            <a:r>
              <a:rPr dirty="0" sz="4050" spc="-385">
                <a:latin typeface="Arial Black"/>
                <a:cs typeface="Arial Black"/>
              </a:rPr>
              <a:t>la </a:t>
            </a:r>
            <a:r>
              <a:rPr dirty="0" sz="4050" spc="-290">
                <a:latin typeface="Arial Black"/>
                <a:cs typeface="Arial Black"/>
              </a:rPr>
              <a:t>mano </a:t>
            </a:r>
            <a:r>
              <a:rPr dirty="0" sz="4050" spc="-335">
                <a:latin typeface="Arial Black"/>
                <a:cs typeface="Arial Black"/>
              </a:rPr>
              <a:t>trema, </a:t>
            </a:r>
            <a:r>
              <a:rPr dirty="0" sz="4050" spc="-430">
                <a:latin typeface="Arial Black"/>
                <a:cs typeface="Arial Black"/>
              </a:rPr>
              <a:t>si </a:t>
            </a:r>
            <a:r>
              <a:rPr dirty="0" sz="4050" spc="-459">
                <a:latin typeface="Arial Black"/>
                <a:cs typeface="Arial Black"/>
              </a:rPr>
              <a:t>blocca </a:t>
            </a:r>
            <a:r>
              <a:rPr dirty="0" sz="4050" spc="-425">
                <a:latin typeface="Arial Black"/>
                <a:cs typeface="Arial Black"/>
              </a:rPr>
              <a:t>e </a:t>
            </a:r>
            <a:r>
              <a:rPr dirty="0" sz="4050" spc="-385">
                <a:latin typeface="Arial Black"/>
                <a:cs typeface="Arial Black"/>
              </a:rPr>
              <a:t>la </a:t>
            </a:r>
            <a:r>
              <a:rPr dirty="0" sz="4050" spc="-350">
                <a:latin typeface="Arial Black"/>
                <a:cs typeface="Arial Black"/>
              </a:rPr>
              <a:t>palla </a:t>
            </a:r>
            <a:r>
              <a:rPr dirty="0" sz="4050" spc="-440">
                <a:latin typeface="Arial Black"/>
                <a:cs typeface="Arial Black"/>
              </a:rPr>
              <a:t>va </a:t>
            </a:r>
            <a:r>
              <a:rPr dirty="0" sz="4050" spc="-445">
                <a:latin typeface="Arial Black"/>
                <a:cs typeface="Arial Black"/>
              </a:rPr>
              <a:t>a  </a:t>
            </a:r>
            <a:r>
              <a:rPr dirty="0" sz="4050" spc="-270">
                <a:latin typeface="Arial Black"/>
                <a:cs typeface="Arial Black"/>
              </a:rPr>
              <a:t>finire </a:t>
            </a:r>
            <a:r>
              <a:rPr dirty="0" sz="4050" spc="-345">
                <a:latin typeface="Arial Black"/>
                <a:cs typeface="Arial Black"/>
              </a:rPr>
              <a:t>nella</a:t>
            </a:r>
            <a:r>
              <a:rPr dirty="0" sz="4050" spc="-325">
                <a:latin typeface="Arial Black"/>
                <a:cs typeface="Arial Black"/>
              </a:rPr>
              <a:t> rete.</a:t>
            </a:r>
            <a:endParaRPr sz="405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6000" y="3659506"/>
            <a:ext cx="15516860" cy="46450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6599"/>
              </a:lnSpc>
              <a:spcBef>
                <a:spcPts val="100"/>
              </a:spcBef>
            </a:pPr>
            <a:r>
              <a:rPr dirty="0" sz="5200" spc="-520">
                <a:latin typeface="Arial Black"/>
                <a:cs typeface="Arial Black"/>
              </a:rPr>
              <a:t>L'ansia </a:t>
            </a:r>
            <a:r>
              <a:rPr dirty="0" sz="5200" spc="-670">
                <a:latin typeface="Arial Black"/>
                <a:cs typeface="Arial Black"/>
              </a:rPr>
              <a:t>cresce </a:t>
            </a:r>
            <a:r>
              <a:rPr dirty="0" sz="5200" spc="-500">
                <a:latin typeface="Arial Black"/>
                <a:cs typeface="Arial Black"/>
              </a:rPr>
              <a:t>al </a:t>
            </a:r>
            <a:r>
              <a:rPr dirty="0" sz="5200" spc="-330">
                <a:latin typeface="Arial Black"/>
                <a:cs typeface="Arial Black"/>
              </a:rPr>
              <a:t>punto </a:t>
            </a:r>
            <a:r>
              <a:rPr dirty="0" sz="5200" spc="-615">
                <a:latin typeface="Arial Black"/>
                <a:cs typeface="Arial Black"/>
              </a:rPr>
              <a:t>che </a:t>
            </a:r>
            <a:r>
              <a:rPr dirty="0" sz="5200" spc="-345">
                <a:latin typeface="Arial Black"/>
                <a:cs typeface="Arial Black"/>
              </a:rPr>
              <a:t>quando </a:t>
            </a:r>
            <a:r>
              <a:rPr dirty="0" sz="5200" spc="-425">
                <a:latin typeface="Arial Black"/>
                <a:cs typeface="Arial Black"/>
              </a:rPr>
              <a:t>arriva </a:t>
            </a:r>
            <a:r>
              <a:rPr dirty="0" sz="5200" spc="-500">
                <a:latin typeface="Arial Black"/>
                <a:cs typeface="Arial Black"/>
              </a:rPr>
              <a:t>la </a:t>
            </a:r>
            <a:r>
              <a:rPr dirty="0" sz="5200" spc="-459">
                <a:latin typeface="Arial Black"/>
                <a:cs typeface="Arial Black"/>
              </a:rPr>
              <a:t>palla,  </a:t>
            </a:r>
            <a:r>
              <a:rPr dirty="0" sz="5200" spc="-565">
                <a:latin typeface="Arial Black"/>
                <a:cs typeface="Arial Black"/>
              </a:rPr>
              <a:t>invece </a:t>
            </a:r>
            <a:r>
              <a:rPr dirty="0" sz="5200" spc="-355">
                <a:latin typeface="Arial Black"/>
                <a:cs typeface="Arial Black"/>
              </a:rPr>
              <a:t>di </a:t>
            </a:r>
            <a:r>
              <a:rPr dirty="0" sz="5200" spc="-385">
                <a:latin typeface="Arial Black"/>
                <a:cs typeface="Arial Black"/>
              </a:rPr>
              <a:t>prenderla, </a:t>
            </a:r>
            <a:r>
              <a:rPr dirty="0" sz="5200" spc="-560">
                <a:latin typeface="Arial Black"/>
                <a:cs typeface="Arial Black"/>
              </a:rPr>
              <a:t>si </a:t>
            </a:r>
            <a:r>
              <a:rPr dirty="0" sz="5200" spc="-490">
                <a:latin typeface="Arial Black"/>
                <a:cs typeface="Arial Black"/>
              </a:rPr>
              <a:t>sposta. </a:t>
            </a:r>
            <a:r>
              <a:rPr dirty="0" sz="5200" spc="-520">
                <a:latin typeface="Arial Black"/>
                <a:cs typeface="Arial Black"/>
              </a:rPr>
              <a:t>L'ansia </a:t>
            </a:r>
            <a:r>
              <a:rPr dirty="0" sz="5200" spc="-450">
                <a:latin typeface="Arial Black"/>
                <a:cs typeface="Arial Black"/>
              </a:rPr>
              <a:t>aumenta  </a:t>
            </a:r>
            <a:r>
              <a:rPr dirty="0" sz="5200" spc="-495">
                <a:latin typeface="Arial Black"/>
                <a:cs typeface="Arial Black"/>
              </a:rPr>
              <a:t>ancora </a:t>
            </a:r>
            <a:r>
              <a:rPr dirty="0" sz="5200" spc="-355">
                <a:latin typeface="Arial Black"/>
                <a:cs typeface="Arial Black"/>
              </a:rPr>
              <a:t>di </a:t>
            </a:r>
            <a:r>
              <a:rPr dirty="0" sz="5200" spc="-330">
                <a:latin typeface="Arial Black"/>
                <a:cs typeface="Arial Black"/>
              </a:rPr>
              <a:t>più </a:t>
            </a:r>
            <a:r>
              <a:rPr dirty="0" sz="5200" spc="-345">
                <a:latin typeface="Arial Black"/>
                <a:cs typeface="Arial Black"/>
              </a:rPr>
              <a:t>quando </a:t>
            </a:r>
            <a:r>
              <a:rPr dirty="0" sz="5200" spc="-430">
                <a:latin typeface="Arial Black"/>
                <a:cs typeface="Arial Black"/>
              </a:rPr>
              <a:t>dal </a:t>
            </a:r>
            <a:r>
              <a:rPr dirty="0" sz="5200" spc="-415">
                <a:latin typeface="Arial Black"/>
                <a:cs typeface="Arial Black"/>
              </a:rPr>
              <a:t>pubblico </a:t>
            </a:r>
            <a:r>
              <a:rPr dirty="0" sz="5200" spc="-550">
                <a:latin typeface="Arial Black"/>
                <a:cs typeface="Arial Black"/>
              </a:rPr>
              <a:t>comincia </a:t>
            </a:r>
            <a:r>
              <a:rPr dirty="0" sz="5200" spc="-580">
                <a:latin typeface="Arial Black"/>
                <a:cs typeface="Arial Black"/>
              </a:rPr>
              <a:t>a  </a:t>
            </a:r>
            <a:r>
              <a:rPr dirty="0" sz="5200" spc="-455">
                <a:latin typeface="Arial Black"/>
                <a:cs typeface="Arial Black"/>
              </a:rPr>
              <a:t>sentire </a:t>
            </a:r>
            <a:r>
              <a:rPr dirty="0" sz="5200" spc="-420">
                <a:latin typeface="Arial Black"/>
                <a:cs typeface="Arial Black"/>
              </a:rPr>
              <a:t>dei </a:t>
            </a:r>
            <a:r>
              <a:rPr dirty="0" sz="5200" spc="-475">
                <a:latin typeface="Arial Black"/>
                <a:cs typeface="Arial Black"/>
              </a:rPr>
              <a:t>commenti </a:t>
            </a:r>
            <a:r>
              <a:rPr dirty="0" sz="5200" spc="-490">
                <a:latin typeface="Arial Black"/>
                <a:cs typeface="Arial Black"/>
              </a:rPr>
              <a:t>negativi, </a:t>
            </a:r>
            <a:r>
              <a:rPr dirty="0" sz="5200" spc="-420">
                <a:latin typeface="Arial Black"/>
                <a:cs typeface="Arial Black"/>
              </a:rPr>
              <a:t>soprattutto </a:t>
            </a:r>
            <a:r>
              <a:rPr dirty="0" sz="5200" spc="-345">
                <a:latin typeface="Arial Black"/>
                <a:cs typeface="Arial Black"/>
              </a:rPr>
              <a:t>quando  </a:t>
            </a:r>
            <a:r>
              <a:rPr dirty="0" sz="5200" spc="-495">
                <a:latin typeface="Arial Black"/>
                <a:cs typeface="Arial Black"/>
              </a:rPr>
              <a:t>sbaglia.</a:t>
            </a:r>
            <a:endParaRPr sz="52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7999" cy="10286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15"/>
              <a:t>Dinamiche </a:t>
            </a:r>
            <a:r>
              <a:rPr dirty="0" spc="254"/>
              <a:t>di</a:t>
            </a:r>
            <a:r>
              <a:rPr dirty="0" spc="-595"/>
              <a:t> </a:t>
            </a:r>
            <a:r>
              <a:rPr dirty="0" spc="235"/>
              <a:t>gruppo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6000" y="2659901"/>
            <a:ext cx="16617315" cy="6254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6399"/>
              </a:lnSpc>
              <a:spcBef>
                <a:spcPts val="100"/>
              </a:spcBef>
            </a:pPr>
            <a:r>
              <a:rPr dirty="0" sz="3900" spc="-365">
                <a:latin typeface="Arial Black"/>
                <a:cs typeface="Arial Black"/>
              </a:rPr>
              <a:t>Insieme </a:t>
            </a:r>
            <a:r>
              <a:rPr dirty="0" sz="3900" spc="-330">
                <a:latin typeface="Arial Black"/>
                <a:cs typeface="Arial Black"/>
              </a:rPr>
              <a:t>delle </a:t>
            </a:r>
            <a:r>
              <a:rPr dirty="0" sz="3900" spc="-295">
                <a:latin typeface="Arial Black"/>
                <a:cs typeface="Arial Black"/>
              </a:rPr>
              <a:t>interazioni </a:t>
            </a:r>
            <a:r>
              <a:rPr dirty="0" sz="3900" spc="-409">
                <a:latin typeface="Arial Black"/>
                <a:cs typeface="Arial Black"/>
              </a:rPr>
              <a:t>e </a:t>
            </a:r>
            <a:r>
              <a:rPr dirty="0" sz="3900" spc="-310">
                <a:latin typeface="Arial Black"/>
                <a:cs typeface="Arial Black"/>
              </a:rPr>
              <a:t>dei </a:t>
            </a:r>
            <a:r>
              <a:rPr dirty="0" sz="3900" spc="-250">
                <a:latin typeface="Arial Black"/>
                <a:cs typeface="Arial Black"/>
              </a:rPr>
              <a:t>rapporti </a:t>
            </a:r>
            <a:r>
              <a:rPr dirty="0" sz="3900" spc="-300">
                <a:latin typeface="Arial Black"/>
                <a:cs typeface="Arial Black"/>
              </a:rPr>
              <a:t>interpersonali </a:t>
            </a:r>
            <a:r>
              <a:rPr dirty="0" sz="3900" spc="-305">
                <a:latin typeface="Arial Black"/>
                <a:cs typeface="Arial Black"/>
              </a:rPr>
              <a:t>tra </a:t>
            </a:r>
            <a:r>
              <a:rPr dirty="0" sz="3900" spc="-310">
                <a:latin typeface="Arial Black"/>
                <a:cs typeface="Arial Black"/>
              </a:rPr>
              <a:t>i </a:t>
            </a:r>
            <a:r>
              <a:rPr dirty="0" sz="3900" spc="-265">
                <a:latin typeface="Arial Black"/>
                <a:cs typeface="Arial Black"/>
              </a:rPr>
              <a:t>membri </a:t>
            </a:r>
            <a:r>
              <a:rPr dirty="0" sz="3900" spc="-260">
                <a:latin typeface="Arial Black"/>
                <a:cs typeface="Arial Black"/>
              </a:rPr>
              <a:t>di </a:t>
            </a:r>
            <a:r>
              <a:rPr dirty="0" sz="3900" spc="-200">
                <a:latin typeface="Arial Black"/>
                <a:cs typeface="Arial Black"/>
              </a:rPr>
              <a:t>un  </a:t>
            </a:r>
            <a:r>
              <a:rPr dirty="0" sz="3900" spc="-240">
                <a:latin typeface="Arial Black"/>
                <a:cs typeface="Arial Black"/>
              </a:rPr>
              <a:t>gruppo </a:t>
            </a:r>
            <a:r>
              <a:rPr dirty="0" sz="3900" spc="-409">
                <a:latin typeface="Arial Black"/>
                <a:cs typeface="Arial Black"/>
              </a:rPr>
              <a:t>e </a:t>
            </a:r>
            <a:r>
              <a:rPr dirty="0" sz="3900" spc="-310">
                <a:latin typeface="Arial Black"/>
                <a:cs typeface="Arial Black"/>
              </a:rPr>
              <a:t>del </a:t>
            </a:r>
            <a:r>
              <a:rPr dirty="0" sz="3900" spc="-240">
                <a:latin typeface="Arial Black"/>
                <a:cs typeface="Arial Black"/>
              </a:rPr>
              <a:t>gruppo </a:t>
            </a:r>
            <a:r>
              <a:rPr dirty="0" sz="3900" spc="-395">
                <a:latin typeface="Arial Black"/>
                <a:cs typeface="Arial Black"/>
              </a:rPr>
              <a:t>con </a:t>
            </a:r>
            <a:r>
              <a:rPr dirty="0" sz="3900" spc="-370">
                <a:latin typeface="Arial Black"/>
                <a:cs typeface="Arial Black"/>
              </a:rPr>
              <a:t>la </a:t>
            </a:r>
            <a:r>
              <a:rPr dirty="0" sz="3900" spc="-345">
                <a:latin typeface="Arial Black"/>
                <a:cs typeface="Arial Black"/>
              </a:rPr>
              <a:t>realtà</a:t>
            </a:r>
            <a:r>
              <a:rPr dirty="0" sz="3900" spc="-35">
                <a:latin typeface="Arial Black"/>
                <a:cs typeface="Arial Black"/>
              </a:rPr>
              <a:t> </a:t>
            </a:r>
            <a:r>
              <a:rPr dirty="0" sz="3900" spc="-340">
                <a:latin typeface="Arial Black"/>
                <a:cs typeface="Arial Black"/>
              </a:rPr>
              <a:t>esterna.</a:t>
            </a:r>
            <a:endParaRPr sz="39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850">
              <a:latin typeface="Arial Black"/>
              <a:cs typeface="Arial Black"/>
            </a:endParaRPr>
          </a:p>
          <a:p>
            <a:pPr marL="12700" marR="1108710">
              <a:lnSpc>
                <a:spcPct val="116399"/>
              </a:lnSpc>
            </a:pPr>
            <a:r>
              <a:rPr dirty="0" sz="3900" spc="-320">
                <a:latin typeface="Arial Black"/>
                <a:cs typeface="Arial Black"/>
              </a:rPr>
              <a:t>L'interazione </a:t>
            </a:r>
            <a:r>
              <a:rPr dirty="0" sz="3900" spc="-409">
                <a:latin typeface="Arial Black"/>
                <a:cs typeface="Arial Black"/>
              </a:rPr>
              <a:t>è </a:t>
            </a:r>
            <a:r>
              <a:rPr dirty="0" sz="3900" spc="-200">
                <a:latin typeface="Arial Black"/>
                <a:cs typeface="Arial Black"/>
              </a:rPr>
              <a:t>un </a:t>
            </a:r>
            <a:r>
              <a:rPr dirty="0" sz="3900" spc="-375">
                <a:latin typeface="Arial Black"/>
                <a:cs typeface="Arial Black"/>
              </a:rPr>
              <a:t>processo </a:t>
            </a:r>
            <a:r>
              <a:rPr dirty="0" sz="3900" spc="-345">
                <a:latin typeface="Arial Black"/>
                <a:cs typeface="Arial Black"/>
              </a:rPr>
              <a:t>attraverso </a:t>
            </a:r>
            <a:r>
              <a:rPr dirty="0" sz="3900" spc="-310">
                <a:latin typeface="Arial Black"/>
                <a:cs typeface="Arial Black"/>
              </a:rPr>
              <a:t>il quale </a:t>
            </a:r>
            <a:r>
              <a:rPr dirty="0" sz="3900" spc="-270">
                <a:latin typeface="Arial Black"/>
                <a:cs typeface="Arial Black"/>
              </a:rPr>
              <a:t>due </a:t>
            </a:r>
            <a:r>
              <a:rPr dirty="0" sz="3900" spc="-240">
                <a:latin typeface="Arial Black"/>
                <a:cs typeface="Arial Black"/>
              </a:rPr>
              <a:t>o più </a:t>
            </a:r>
            <a:r>
              <a:rPr dirty="0" sz="3900" spc="-305">
                <a:latin typeface="Arial Black"/>
                <a:cs typeface="Arial Black"/>
              </a:rPr>
              <a:t>persone </a:t>
            </a:r>
            <a:r>
              <a:rPr dirty="0" sz="3900" spc="-415">
                <a:latin typeface="Arial Black"/>
                <a:cs typeface="Arial Black"/>
              </a:rPr>
              <a:t>si  </a:t>
            </a:r>
            <a:r>
              <a:rPr dirty="0" sz="3900" spc="-275">
                <a:latin typeface="Arial Black"/>
                <a:cs typeface="Arial Black"/>
              </a:rPr>
              <a:t>influenzano </a:t>
            </a:r>
            <a:r>
              <a:rPr dirty="0" sz="3900" spc="-430">
                <a:latin typeface="Arial Black"/>
                <a:cs typeface="Arial Black"/>
              </a:rPr>
              <a:t>a </a:t>
            </a:r>
            <a:r>
              <a:rPr dirty="0" sz="3900" spc="-375">
                <a:latin typeface="Arial Black"/>
                <a:cs typeface="Arial Black"/>
              </a:rPr>
              <a:t>vicenda. </a:t>
            </a:r>
            <a:r>
              <a:rPr dirty="0" sz="3900" spc="-645">
                <a:latin typeface="Arial Black"/>
                <a:cs typeface="Arial Black"/>
              </a:rPr>
              <a:t>È </a:t>
            </a:r>
            <a:r>
              <a:rPr dirty="0" sz="3900" spc="-345">
                <a:latin typeface="Arial Black"/>
                <a:cs typeface="Arial Black"/>
              </a:rPr>
              <a:t>regolata </a:t>
            </a:r>
            <a:r>
              <a:rPr dirty="0" sz="3900" spc="-315">
                <a:latin typeface="Arial Black"/>
                <a:cs typeface="Arial Black"/>
              </a:rPr>
              <a:t>da </a:t>
            </a:r>
            <a:r>
              <a:rPr dirty="0" sz="3900" spc="-265">
                <a:latin typeface="Arial Black"/>
                <a:cs typeface="Arial Black"/>
              </a:rPr>
              <a:t>norme, </a:t>
            </a:r>
            <a:r>
              <a:rPr dirty="0" sz="3900" spc="-315">
                <a:latin typeface="Arial Black"/>
                <a:cs typeface="Arial Black"/>
              </a:rPr>
              <a:t>valori, </a:t>
            </a:r>
            <a:r>
              <a:rPr dirty="0" sz="3900" spc="-295">
                <a:latin typeface="Arial Black"/>
                <a:cs typeface="Arial Black"/>
              </a:rPr>
              <a:t>modelli</a:t>
            </a:r>
            <a:r>
              <a:rPr dirty="0" sz="3900" spc="-240">
                <a:latin typeface="Arial Black"/>
                <a:cs typeface="Arial Black"/>
              </a:rPr>
              <a:t> </a:t>
            </a:r>
            <a:r>
              <a:rPr dirty="0" sz="3900" spc="-260">
                <a:latin typeface="Arial Black"/>
                <a:cs typeface="Arial Black"/>
              </a:rPr>
              <a:t>di</a:t>
            </a:r>
            <a:endParaRPr sz="39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dirty="0" sz="3900" spc="-315">
                <a:latin typeface="Arial Black"/>
                <a:cs typeface="Arial Black"/>
              </a:rPr>
              <a:t>comportamento </a:t>
            </a:r>
            <a:r>
              <a:rPr dirty="0" sz="3900" spc="-300">
                <a:latin typeface="Arial Black"/>
                <a:cs typeface="Arial Black"/>
              </a:rPr>
              <a:t>interiorizzati </a:t>
            </a:r>
            <a:r>
              <a:rPr dirty="0" sz="3900" spc="-254">
                <a:latin typeface="Arial Black"/>
                <a:cs typeface="Arial Black"/>
              </a:rPr>
              <a:t>in </a:t>
            </a:r>
            <a:r>
              <a:rPr dirty="0" sz="3900" spc="-390">
                <a:latin typeface="Arial Black"/>
                <a:cs typeface="Arial Black"/>
              </a:rPr>
              <a:t>base </a:t>
            </a:r>
            <a:r>
              <a:rPr dirty="0" sz="3900" spc="-370">
                <a:latin typeface="Arial Black"/>
                <a:cs typeface="Arial Black"/>
              </a:rPr>
              <a:t>al </a:t>
            </a:r>
            <a:r>
              <a:rPr dirty="0" sz="3900" spc="-225">
                <a:latin typeface="Arial Black"/>
                <a:cs typeface="Arial Black"/>
              </a:rPr>
              <a:t>ruolo </a:t>
            </a:r>
            <a:r>
              <a:rPr dirty="0" sz="3900" spc="-450">
                <a:latin typeface="Arial Black"/>
                <a:cs typeface="Arial Black"/>
              </a:rPr>
              <a:t>che </a:t>
            </a:r>
            <a:r>
              <a:rPr dirty="0" sz="3900" spc="-415">
                <a:latin typeface="Arial Black"/>
                <a:cs typeface="Arial Black"/>
              </a:rPr>
              <a:t>si</a:t>
            </a:r>
            <a:r>
              <a:rPr dirty="0" sz="3900" spc="35">
                <a:latin typeface="Arial Black"/>
                <a:cs typeface="Arial Black"/>
              </a:rPr>
              <a:t> </a:t>
            </a:r>
            <a:r>
              <a:rPr dirty="0" sz="3900" spc="-305">
                <a:latin typeface="Arial Black"/>
                <a:cs typeface="Arial Black"/>
              </a:rPr>
              <a:t>ricopre.</a:t>
            </a:r>
            <a:endParaRPr sz="39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850">
              <a:latin typeface="Arial Black"/>
              <a:cs typeface="Arial Black"/>
            </a:endParaRPr>
          </a:p>
          <a:p>
            <a:pPr marL="12700" marR="840105" indent="128905">
              <a:lnSpc>
                <a:spcPct val="116399"/>
              </a:lnSpc>
            </a:pPr>
            <a:r>
              <a:rPr dirty="0" sz="3900" spc="-370">
                <a:latin typeface="Arial Black"/>
                <a:cs typeface="Arial Black"/>
              </a:rPr>
              <a:t>Il </a:t>
            </a:r>
            <a:r>
              <a:rPr dirty="0" sz="3900" spc="-245">
                <a:latin typeface="Arial Black"/>
                <a:cs typeface="Arial Black"/>
              </a:rPr>
              <a:t>rapporto </a:t>
            </a:r>
            <a:r>
              <a:rPr dirty="0" sz="3900" spc="-305">
                <a:latin typeface="Arial Black"/>
                <a:cs typeface="Arial Black"/>
              </a:rPr>
              <a:t>interpersonale </a:t>
            </a:r>
            <a:r>
              <a:rPr dirty="0" sz="3900" spc="-260">
                <a:latin typeface="Arial Black"/>
                <a:cs typeface="Arial Black"/>
              </a:rPr>
              <a:t>di </a:t>
            </a:r>
            <a:r>
              <a:rPr dirty="0" sz="3900" spc="-240">
                <a:latin typeface="Arial Black"/>
                <a:cs typeface="Arial Black"/>
              </a:rPr>
              <a:t>gruppo </a:t>
            </a:r>
            <a:r>
              <a:rPr dirty="0" sz="3900" spc="-280">
                <a:latin typeface="Arial Black"/>
                <a:cs typeface="Arial Black"/>
              </a:rPr>
              <a:t>risponde </a:t>
            </a:r>
            <a:r>
              <a:rPr dirty="0" sz="3900" spc="-315">
                <a:latin typeface="Arial Black"/>
                <a:cs typeface="Arial Black"/>
              </a:rPr>
              <a:t>ad </a:t>
            </a:r>
            <a:r>
              <a:rPr dirty="0" sz="3900" spc="-380">
                <a:latin typeface="Arial Black"/>
                <a:cs typeface="Arial Black"/>
              </a:rPr>
              <a:t>esigenze </a:t>
            </a:r>
            <a:r>
              <a:rPr dirty="0" sz="3900" spc="-260">
                <a:latin typeface="Arial Black"/>
                <a:cs typeface="Arial Black"/>
              </a:rPr>
              <a:t>di </a:t>
            </a:r>
            <a:r>
              <a:rPr dirty="0" sz="3900" spc="-290">
                <a:latin typeface="Arial Black"/>
                <a:cs typeface="Arial Black"/>
              </a:rPr>
              <a:t>natura  </a:t>
            </a:r>
            <a:r>
              <a:rPr dirty="0" sz="3900" spc="-335">
                <a:latin typeface="Arial Black"/>
                <a:cs typeface="Arial Black"/>
              </a:rPr>
              <a:t>affettiva.</a:t>
            </a:r>
            <a:endParaRPr sz="39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7999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15"/>
              <a:t>Dinamiche </a:t>
            </a:r>
            <a:r>
              <a:rPr dirty="0" spc="254"/>
              <a:t>di</a:t>
            </a:r>
            <a:r>
              <a:rPr dirty="0" spc="-595"/>
              <a:t> </a:t>
            </a:r>
            <a:r>
              <a:rPr dirty="0" spc="235"/>
              <a:t>gruppo</a:t>
            </a:r>
          </a:p>
        </p:txBody>
      </p:sp>
      <p:sp>
        <p:nvSpPr>
          <p:cNvPr id="4" name="object 4"/>
          <p:cNvSpPr/>
          <p:nvPr/>
        </p:nvSpPr>
        <p:spPr>
          <a:xfrm>
            <a:off x="1360438" y="3488367"/>
            <a:ext cx="138224" cy="138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360438" y="5644667"/>
            <a:ext cx="138224" cy="138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360438" y="7261893"/>
            <a:ext cx="138224" cy="138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016000" y="2682258"/>
            <a:ext cx="13312775" cy="64947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70560" marR="930275" indent="-657860">
              <a:lnSpc>
                <a:spcPct val="115999"/>
              </a:lnSpc>
              <a:spcBef>
                <a:spcPts val="100"/>
              </a:spcBef>
            </a:pPr>
            <a:r>
              <a:rPr dirty="0" sz="3050" spc="-295">
                <a:latin typeface="Arial Black"/>
                <a:cs typeface="Arial Black"/>
              </a:rPr>
              <a:t>Il </a:t>
            </a:r>
            <a:r>
              <a:rPr dirty="0" sz="3050" spc="-195">
                <a:latin typeface="Arial Black"/>
                <a:cs typeface="Arial Black"/>
              </a:rPr>
              <a:t>rapporto </a:t>
            </a:r>
            <a:r>
              <a:rPr dirty="0" sz="3050" spc="-245">
                <a:latin typeface="Arial Black"/>
                <a:cs typeface="Arial Black"/>
              </a:rPr>
              <a:t>interpersonale </a:t>
            </a:r>
            <a:r>
              <a:rPr dirty="0" sz="3050" spc="-210">
                <a:latin typeface="Arial Black"/>
                <a:cs typeface="Arial Black"/>
              </a:rPr>
              <a:t>di </a:t>
            </a:r>
            <a:r>
              <a:rPr dirty="0" sz="3050" spc="-195">
                <a:latin typeface="Arial Black"/>
                <a:cs typeface="Arial Black"/>
              </a:rPr>
              <a:t>gruppo </a:t>
            </a:r>
            <a:r>
              <a:rPr dirty="0" sz="3050" spc="-325">
                <a:latin typeface="Arial Black"/>
                <a:cs typeface="Arial Black"/>
              </a:rPr>
              <a:t>è </a:t>
            </a:r>
            <a:r>
              <a:rPr dirty="0" sz="3050" spc="-295">
                <a:latin typeface="Arial Black"/>
                <a:cs typeface="Arial Black"/>
              </a:rPr>
              <a:t>legato </a:t>
            </a:r>
            <a:r>
              <a:rPr dirty="0" sz="3050" spc="-290">
                <a:latin typeface="Arial Black"/>
                <a:cs typeface="Arial Black"/>
              </a:rPr>
              <a:t>alle </a:t>
            </a:r>
            <a:r>
              <a:rPr dirty="0" sz="3050" spc="-275">
                <a:latin typeface="Arial Black"/>
                <a:cs typeface="Arial Black"/>
              </a:rPr>
              <a:t>dinamiche </a:t>
            </a:r>
            <a:r>
              <a:rPr dirty="0" sz="3050" spc="-210">
                <a:latin typeface="Arial Black"/>
                <a:cs typeface="Arial Black"/>
              </a:rPr>
              <a:t>di:  </a:t>
            </a:r>
            <a:r>
              <a:rPr dirty="0" sz="3050" spc="-250">
                <a:latin typeface="Arial Black"/>
                <a:cs typeface="Arial Black"/>
              </a:rPr>
              <a:t>attrazione: </a:t>
            </a:r>
            <a:r>
              <a:rPr dirty="0" sz="3050" spc="-270">
                <a:latin typeface="Arial Black"/>
                <a:cs typeface="Arial Black"/>
              </a:rPr>
              <a:t>similarità, </a:t>
            </a:r>
            <a:r>
              <a:rPr dirty="0" sz="3050" spc="-250">
                <a:latin typeface="Arial Black"/>
                <a:cs typeface="Arial Black"/>
              </a:rPr>
              <a:t>ovvero </a:t>
            </a:r>
            <a:r>
              <a:rPr dirty="0" sz="3050" spc="-275">
                <a:latin typeface="Arial Black"/>
                <a:cs typeface="Arial Black"/>
              </a:rPr>
              <a:t>comunanza </a:t>
            </a:r>
            <a:r>
              <a:rPr dirty="0" sz="3050" spc="-210">
                <a:latin typeface="Arial Black"/>
                <a:cs typeface="Arial Black"/>
              </a:rPr>
              <a:t>di </a:t>
            </a:r>
            <a:r>
              <a:rPr dirty="0" sz="3050" spc="-250">
                <a:latin typeface="Arial Black"/>
                <a:cs typeface="Arial Black"/>
              </a:rPr>
              <a:t>valori, </a:t>
            </a:r>
            <a:r>
              <a:rPr dirty="0" sz="3050" spc="-285">
                <a:latin typeface="Arial Black"/>
                <a:cs typeface="Arial Black"/>
              </a:rPr>
              <a:t>credenze,  </a:t>
            </a:r>
            <a:r>
              <a:rPr dirty="0" sz="3050" spc="-290">
                <a:latin typeface="Arial Black"/>
                <a:cs typeface="Arial Black"/>
              </a:rPr>
              <a:t>atteggiamenti </a:t>
            </a:r>
            <a:r>
              <a:rPr dirty="0" sz="3050" spc="-325">
                <a:latin typeface="Arial Black"/>
                <a:cs typeface="Arial Black"/>
              </a:rPr>
              <a:t>e </a:t>
            </a:r>
            <a:r>
              <a:rPr dirty="0" sz="3050" spc="-254">
                <a:latin typeface="Arial Black"/>
                <a:cs typeface="Arial Black"/>
              </a:rPr>
              <a:t>tratti </a:t>
            </a:r>
            <a:r>
              <a:rPr dirty="0" sz="3050" spc="-229">
                <a:latin typeface="Arial Black"/>
                <a:cs typeface="Arial Black"/>
              </a:rPr>
              <a:t>ritenuti </a:t>
            </a:r>
            <a:r>
              <a:rPr dirty="0" sz="3050" spc="-225">
                <a:latin typeface="Arial Black"/>
                <a:cs typeface="Arial Black"/>
              </a:rPr>
              <a:t>importanti </a:t>
            </a:r>
            <a:r>
              <a:rPr dirty="0" sz="3050" spc="-195">
                <a:latin typeface="Arial Black"/>
                <a:cs typeface="Arial Black"/>
              </a:rPr>
              <a:t>o </a:t>
            </a:r>
            <a:r>
              <a:rPr dirty="0" sz="3050" spc="-265">
                <a:latin typeface="Arial Black"/>
                <a:cs typeface="Arial Black"/>
              </a:rPr>
              <a:t>ideali </a:t>
            </a:r>
            <a:r>
              <a:rPr dirty="0" sz="3050" spc="-240">
                <a:latin typeface="Arial Black"/>
                <a:cs typeface="Arial Black"/>
              </a:rPr>
              <a:t>nell'ambito</a:t>
            </a:r>
            <a:r>
              <a:rPr dirty="0" sz="3050" spc="-15">
                <a:latin typeface="Arial Black"/>
                <a:cs typeface="Arial Black"/>
              </a:rPr>
              <a:t> </a:t>
            </a:r>
            <a:r>
              <a:rPr dirty="0" sz="3050" spc="-265">
                <a:latin typeface="Arial Black"/>
                <a:cs typeface="Arial Black"/>
              </a:rPr>
              <a:t>della</a:t>
            </a:r>
            <a:endParaRPr sz="3050">
              <a:latin typeface="Arial Black"/>
              <a:cs typeface="Arial Black"/>
            </a:endParaRPr>
          </a:p>
          <a:p>
            <a:pPr marL="670560" marR="368935">
              <a:lnSpc>
                <a:spcPct val="115999"/>
              </a:lnSpc>
            </a:pPr>
            <a:r>
              <a:rPr dirty="0" sz="3050" spc="-254">
                <a:latin typeface="Arial Black"/>
                <a:cs typeface="Arial Black"/>
              </a:rPr>
              <a:t>pallavolo. </a:t>
            </a:r>
            <a:r>
              <a:rPr dirty="0" sz="3050" spc="-280">
                <a:latin typeface="Arial Black"/>
                <a:cs typeface="Arial Black"/>
              </a:rPr>
              <a:t>Permette </a:t>
            </a:r>
            <a:r>
              <a:rPr dirty="0" sz="3050" spc="-210">
                <a:latin typeface="Arial Black"/>
                <a:cs typeface="Arial Black"/>
              </a:rPr>
              <a:t>di </a:t>
            </a:r>
            <a:r>
              <a:rPr dirty="0" sz="3050" spc="-245">
                <a:latin typeface="Arial Black"/>
                <a:cs typeface="Arial Black"/>
              </a:rPr>
              <a:t>superare </a:t>
            </a:r>
            <a:r>
              <a:rPr dirty="0" sz="3050" spc="-285">
                <a:latin typeface="Arial Black"/>
                <a:cs typeface="Arial Black"/>
              </a:rPr>
              <a:t>le </a:t>
            </a:r>
            <a:r>
              <a:rPr dirty="0" sz="3050" spc="-290">
                <a:latin typeface="Arial Black"/>
                <a:cs typeface="Arial Black"/>
              </a:rPr>
              <a:t>fasi </a:t>
            </a:r>
            <a:r>
              <a:rPr dirty="0" sz="3050" spc="-295">
                <a:latin typeface="Arial Black"/>
                <a:cs typeface="Arial Black"/>
              </a:rPr>
              <a:t>disgregative </a:t>
            </a:r>
            <a:r>
              <a:rPr dirty="0" sz="3050" spc="-195">
                <a:latin typeface="Arial Black"/>
                <a:cs typeface="Arial Black"/>
              </a:rPr>
              <a:t>o </a:t>
            </a:r>
            <a:r>
              <a:rPr dirty="0" sz="3050" spc="-265">
                <a:latin typeface="Arial Black"/>
                <a:cs typeface="Arial Black"/>
              </a:rPr>
              <a:t>conflittuali </a:t>
            </a:r>
            <a:r>
              <a:rPr dirty="0" sz="3050" spc="-360">
                <a:latin typeface="Arial Black"/>
                <a:cs typeface="Arial Black"/>
              </a:rPr>
              <a:t>che  </a:t>
            </a:r>
            <a:r>
              <a:rPr dirty="0" sz="3050" spc="-280">
                <a:latin typeface="Arial Black"/>
                <a:cs typeface="Arial Black"/>
              </a:rPr>
              <a:t>l'attività </a:t>
            </a:r>
            <a:r>
              <a:rPr dirty="0" sz="3050" spc="-320">
                <a:latin typeface="Arial Black"/>
                <a:cs typeface="Arial Black"/>
              </a:rPr>
              <a:t>agonistica </a:t>
            </a:r>
            <a:r>
              <a:rPr dirty="0" sz="3050" spc="-245">
                <a:latin typeface="Arial Black"/>
                <a:cs typeface="Arial Black"/>
              </a:rPr>
              <a:t>determina </a:t>
            </a:r>
            <a:r>
              <a:rPr dirty="0" sz="3050" spc="-315">
                <a:latin typeface="Arial Black"/>
                <a:cs typeface="Arial Black"/>
              </a:rPr>
              <a:t>con </a:t>
            </a:r>
            <a:r>
              <a:rPr dirty="0" sz="3050" spc="-245">
                <a:latin typeface="Arial Black"/>
                <a:cs typeface="Arial Black"/>
              </a:rPr>
              <a:t>il </a:t>
            </a:r>
            <a:r>
              <a:rPr dirty="0" sz="3050" spc="-260">
                <a:latin typeface="Arial Black"/>
                <a:cs typeface="Arial Black"/>
              </a:rPr>
              <a:t>suo </a:t>
            </a:r>
            <a:r>
              <a:rPr dirty="0" sz="3050" spc="-345">
                <a:latin typeface="Arial Black"/>
                <a:cs typeface="Arial Black"/>
              </a:rPr>
              <a:t>carico </a:t>
            </a:r>
            <a:r>
              <a:rPr dirty="0" sz="3050" spc="-210">
                <a:latin typeface="Arial Black"/>
                <a:cs typeface="Arial Black"/>
              </a:rPr>
              <a:t>di </a:t>
            </a:r>
            <a:r>
              <a:rPr dirty="0" sz="3050" spc="-300">
                <a:latin typeface="Arial Black"/>
                <a:cs typeface="Arial Black"/>
              </a:rPr>
              <a:t>ansie </a:t>
            </a:r>
            <a:r>
              <a:rPr dirty="0" sz="3050" spc="-325">
                <a:latin typeface="Arial Black"/>
                <a:cs typeface="Arial Black"/>
              </a:rPr>
              <a:t>e</a:t>
            </a:r>
            <a:r>
              <a:rPr dirty="0" sz="3050" spc="315">
                <a:latin typeface="Arial Black"/>
                <a:cs typeface="Arial Black"/>
              </a:rPr>
              <a:t> </a:t>
            </a:r>
            <a:r>
              <a:rPr dirty="0" sz="3050" spc="-225">
                <a:latin typeface="Arial Black"/>
                <a:cs typeface="Arial Black"/>
              </a:rPr>
              <a:t>frustrazioni</a:t>
            </a:r>
            <a:endParaRPr sz="3050">
              <a:latin typeface="Arial Black"/>
              <a:cs typeface="Arial Black"/>
            </a:endParaRPr>
          </a:p>
          <a:p>
            <a:pPr marL="670560" marR="5080">
              <a:lnSpc>
                <a:spcPct val="115999"/>
              </a:lnSpc>
            </a:pPr>
            <a:r>
              <a:rPr dirty="0" sz="3050" spc="-200">
                <a:latin typeface="Arial Black"/>
                <a:cs typeface="Arial Black"/>
              </a:rPr>
              <a:t>rifiuto: </a:t>
            </a:r>
            <a:r>
              <a:rPr dirty="0" sz="3050" spc="-175">
                <a:latin typeface="Arial Black"/>
                <a:cs typeface="Arial Black"/>
              </a:rPr>
              <a:t>non </a:t>
            </a:r>
            <a:r>
              <a:rPr dirty="0" sz="3050" spc="-295">
                <a:latin typeface="Arial Black"/>
                <a:cs typeface="Arial Black"/>
              </a:rPr>
              <a:t>implica </a:t>
            </a:r>
            <a:r>
              <a:rPr dirty="0" sz="3050" spc="-280">
                <a:latin typeface="Arial Black"/>
                <a:cs typeface="Arial Black"/>
              </a:rPr>
              <a:t>ostilità, ma </a:t>
            </a:r>
            <a:r>
              <a:rPr dirty="0" sz="3050" spc="-240">
                <a:latin typeface="Arial Black"/>
                <a:cs typeface="Arial Black"/>
              </a:rPr>
              <a:t>indisponibilità, </a:t>
            </a:r>
            <a:r>
              <a:rPr dirty="0" sz="3050" spc="-229">
                <a:latin typeface="Arial Black"/>
                <a:cs typeface="Arial Black"/>
              </a:rPr>
              <a:t>indifferenza, </a:t>
            </a:r>
            <a:r>
              <a:rPr dirty="0" sz="3050" spc="-265">
                <a:latin typeface="Arial Black"/>
                <a:cs typeface="Arial Black"/>
              </a:rPr>
              <a:t>divergenza  </a:t>
            </a:r>
            <a:r>
              <a:rPr dirty="0" sz="3050" spc="-275">
                <a:latin typeface="Arial Black"/>
                <a:cs typeface="Arial Black"/>
              </a:rPr>
              <a:t>culturale, </a:t>
            </a:r>
            <a:r>
              <a:rPr dirty="0" sz="3050" spc="-290">
                <a:latin typeface="Arial Black"/>
                <a:cs typeface="Arial Black"/>
              </a:rPr>
              <a:t>ideologica, </a:t>
            </a:r>
            <a:r>
              <a:rPr dirty="0" sz="3050" spc="-280">
                <a:latin typeface="Arial Black"/>
                <a:cs typeface="Arial Black"/>
              </a:rPr>
              <a:t>emotiva, </a:t>
            </a:r>
            <a:r>
              <a:rPr dirty="0" sz="3050" spc="-360">
                <a:latin typeface="Arial Black"/>
                <a:cs typeface="Arial Black"/>
              </a:rPr>
              <a:t>che </a:t>
            </a:r>
            <a:r>
              <a:rPr dirty="0" sz="3050" spc="-250">
                <a:latin typeface="Arial Black"/>
                <a:cs typeface="Arial Black"/>
              </a:rPr>
              <a:t>possono </a:t>
            </a:r>
            <a:r>
              <a:rPr dirty="0" sz="3050" spc="-285">
                <a:latin typeface="Arial Black"/>
                <a:cs typeface="Arial Black"/>
              </a:rPr>
              <a:t>attivare </a:t>
            </a:r>
            <a:r>
              <a:rPr dirty="0" sz="3050" spc="-165">
                <a:latin typeface="Arial Black"/>
                <a:cs typeface="Arial Black"/>
              </a:rPr>
              <a:t>un </a:t>
            </a:r>
            <a:r>
              <a:rPr dirty="0" sz="3050" spc="-300">
                <a:latin typeface="Arial Black"/>
                <a:cs typeface="Arial Black"/>
              </a:rPr>
              <a:t>processo</a:t>
            </a:r>
            <a:r>
              <a:rPr dirty="0" sz="3050" spc="100">
                <a:latin typeface="Arial Black"/>
                <a:cs typeface="Arial Black"/>
              </a:rPr>
              <a:t> </a:t>
            </a:r>
            <a:r>
              <a:rPr dirty="0" sz="3050" spc="-210">
                <a:latin typeface="Arial Black"/>
                <a:cs typeface="Arial Black"/>
              </a:rPr>
              <a:t>di</a:t>
            </a:r>
            <a:endParaRPr sz="3050">
              <a:latin typeface="Arial Black"/>
              <a:cs typeface="Arial Black"/>
            </a:endParaRPr>
          </a:p>
          <a:p>
            <a:pPr marL="670560">
              <a:lnSpc>
                <a:spcPct val="100000"/>
              </a:lnSpc>
              <a:spcBef>
                <a:spcPts val="580"/>
              </a:spcBef>
            </a:pPr>
            <a:r>
              <a:rPr dirty="0" sz="3050" spc="-200">
                <a:latin typeface="Arial Black"/>
                <a:cs typeface="Arial Black"/>
              </a:rPr>
              <a:t>rifiuto</a:t>
            </a:r>
            <a:r>
              <a:rPr dirty="0" sz="3050" spc="-235">
                <a:latin typeface="Arial Black"/>
                <a:cs typeface="Arial Black"/>
              </a:rPr>
              <a:t> </a:t>
            </a:r>
            <a:r>
              <a:rPr dirty="0" sz="3050" spc="-245">
                <a:latin typeface="Arial Black"/>
                <a:cs typeface="Arial Black"/>
              </a:rPr>
              <a:t>interpersonale</a:t>
            </a:r>
            <a:endParaRPr sz="3050">
              <a:latin typeface="Arial Black"/>
              <a:cs typeface="Arial Black"/>
            </a:endParaRPr>
          </a:p>
          <a:p>
            <a:pPr marL="670560" marR="109220">
              <a:lnSpc>
                <a:spcPct val="115999"/>
              </a:lnSpc>
            </a:pPr>
            <a:r>
              <a:rPr dirty="0" sz="3050" spc="-254">
                <a:latin typeface="Arial Black"/>
                <a:cs typeface="Arial Black"/>
              </a:rPr>
              <a:t>conflitto: </a:t>
            </a:r>
            <a:r>
              <a:rPr dirty="0" sz="3050" spc="-265">
                <a:latin typeface="Arial Black"/>
                <a:cs typeface="Arial Black"/>
              </a:rPr>
              <a:t>inevitabile nella </a:t>
            </a:r>
            <a:r>
              <a:rPr dirty="0" sz="3050" spc="-300">
                <a:latin typeface="Arial Black"/>
                <a:cs typeface="Arial Black"/>
              </a:rPr>
              <a:t>vita </a:t>
            </a:r>
            <a:r>
              <a:rPr dirty="0" sz="3050" spc="-250">
                <a:latin typeface="Arial Black"/>
                <a:cs typeface="Arial Black"/>
              </a:rPr>
              <a:t>del </a:t>
            </a:r>
            <a:r>
              <a:rPr dirty="0" sz="3050" spc="-204">
                <a:latin typeface="Arial Black"/>
                <a:cs typeface="Arial Black"/>
              </a:rPr>
              <a:t>gruppo, </a:t>
            </a:r>
            <a:r>
              <a:rPr dirty="0" sz="3050" spc="-325">
                <a:latin typeface="Arial Black"/>
                <a:cs typeface="Arial Black"/>
              </a:rPr>
              <a:t>e </a:t>
            </a:r>
            <a:r>
              <a:rPr dirty="0" sz="3050" spc="-245">
                <a:latin typeface="Arial Black"/>
                <a:cs typeface="Arial Black"/>
              </a:rPr>
              <a:t>soprattutto </a:t>
            </a:r>
            <a:r>
              <a:rPr dirty="0" sz="3050" spc="-265">
                <a:latin typeface="Arial Black"/>
                <a:cs typeface="Arial Black"/>
              </a:rPr>
              <a:t>della </a:t>
            </a:r>
            <a:r>
              <a:rPr dirty="0" sz="3050" spc="-250">
                <a:latin typeface="Arial Black"/>
                <a:cs typeface="Arial Black"/>
              </a:rPr>
              <a:t>squadra,  </a:t>
            </a:r>
            <a:r>
              <a:rPr dirty="0" sz="3050" spc="-204">
                <a:latin typeface="Arial Black"/>
                <a:cs typeface="Arial Black"/>
              </a:rPr>
              <a:t>in </a:t>
            </a:r>
            <a:r>
              <a:rPr dirty="0" sz="3050" spc="-335">
                <a:latin typeface="Arial Black"/>
                <a:cs typeface="Arial Black"/>
              </a:rPr>
              <a:t>cui esiste </a:t>
            </a:r>
            <a:r>
              <a:rPr dirty="0" sz="3050" spc="-260">
                <a:latin typeface="Arial Black"/>
                <a:cs typeface="Arial Black"/>
              </a:rPr>
              <a:t>sempre </a:t>
            </a:r>
            <a:r>
              <a:rPr dirty="0" sz="3050" spc="-245">
                <a:latin typeface="Arial Black"/>
                <a:cs typeface="Arial Black"/>
              </a:rPr>
              <a:t>un'alta </a:t>
            </a:r>
            <a:r>
              <a:rPr dirty="0" sz="3050" spc="-265">
                <a:latin typeface="Arial Black"/>
                <a:cs typeface="Arial Black"/>
              </a:rPr>
              <a:t>tensione </a:t>
            </a:r>
            <a:r>
              <a:rPr dirty="0" sz="3050" spc="-270">
                <a:latin typeface="Arial Black"/>
                <a:cs typeface="Arial Black"/>
              </a:rPr>
              <a:t>emotiva; </a:t>
            </a:r>
            <a:r>
              <a:rPr dirty="0" sz="3050" spc="-260">
                <a:latin typeface="Arial Black"/>
                <a:cs typeface="Arial Black"/>
              </a:rPr>
              <a:t>anzi, </a:t>
            </a:r>
            <a:r>
              <a:rPr dirty="0" sz="3050" spc="-295">
                <a:latin typeface="Arial Black"/>
                <a:cs typeface="Arial Black"/>
              </a:rPr>
              <a:t>la </a:t>
            </a:r>
            <a:r>
              <a:rPr dirty="0" sz="3050" spc="-305">
                <a:latin typeface="Arial Black"/>
                <a:cs typeface="Arial Black"/>
              </a:rPr>
              <a:t>sua</a:t>
            </a:r>
            <a:r>
              <a:rPr dirty="0" sz="3050" spc="190">
                <a:latin typeface="Arial Black"/>
                <a:cs typeface="Arial Black"/>
              </a:rPr>
              <a:t> </a:t>
            </a:r>
            <a:r>
              <a:rPr dirty="0" sz="3050" spc="-325">
                <a:latin typeface="Arial Black"/>
                <a:cs typeface="Arial Black"/>
              </a:rPr>
              <a:t>assenza</a:t>
            </a:r>
            <a:endParaRPr sz="3050">
              <a:latin typeface="Arial Black"/>
              <a:cs typeface="Arial Black"/>
            </a:endParaRPr>
          </a:p>
          <a:p>
            <a:pPr marL="670560" marR="71755">
              <a:lnSpc>
                <a:spcPct val="115999"/>
              </a:lnSpc>
            </a:pPr>
            <a:r>
              <a:rPr dirty="0" sz="3050" spc="-295">
                <a:latin typeface="Arial Black"/>
                <a:cs typeface="Arial Black"/>
              </a:rPr>
              <a:t>indica </a:t>
            </a:r>
            <a:r>
              <a:rPr dirty="0" sz="3050" spc="-165">
                <a:latin typeface="Arial Black"/>
                <a:cs typeface="Arial Black"/>
              </a:rPr>
              <a:t>un </a:t>
            </a:r>
            <a:r>
              <a:rPr dirty="0" sz="3050" spc="-235">
                <a:latin typeface="Arial Black"/>
                <a:cs typeface="Arial Black"/>
              </a:rPr>
              <a:t>deterioramento </a:t>
            </a:r>
            <a:r>
              <a:rPr dirty="0" sz="3050" spc="-280">
                <a:latin typeface="Arial Black"/>
                <a:cs typeface="Arial Black"/>
              </a:rPr>
              <a:t>nell'intreccio </a:t>
            </a:r>
            <a:r>
              <a:rPr dirty="0" sz="3050" spc="-265">
                <a:latin typeface="Arial Black"/>
                <a:cs typeface="Arial Black"/>
              </a:rPr>
              <a:t>motivazionale </a:t>
            </a:r>
            <a:r>
              <a:rPr dirty="0" sz="3050" spc="-250">
                <a:latin typeface="Arial Black"/>
                <a:cs typeface="Arial Black"/>
              </a:rPr>
              <a:t>ed </a:t>
            </a:r>
            <a:r>
              <a:rPr dirty="0" sz="3050" spc="-260">
                <a:latin typeface="Arial Black"/>
                <a:cs typeface="Arial Black"/>
              </a:rPr>
              <a:t>affettivo </a:t>
            </a:r>
            <a:r>
              <a:rPr dirty="0" sz="3050" spc="-245">
                <a:latin typeface="Arial Black"/>
                <a:cs typeface="Arial Black"/>
              </a:rPr>
              <a:t>tra i  </a:t>
            </a:r>
            <a:r>
              <a:rPr dirty="0" sz="3050" spc="-215">
                <a:latin typeface="Arial Black"/>
                <a:cs typeface="Arial Black"/>
              </a:rPr>
              <a:t>membri </a:t>
            </a:r>
            <a:r>
              <a:rPr dirty="0" sz="3050" spc="-250">
                <a:latin typeface="Arial Black"/>
                <a:cs typeface="Arial Black"/>
              </a:rPr>
              <a:t>del </a:t>
            </a:r>
            <a:r>
              <a:rPr dirty="0" sz="3050" spc="-200">
                <a:latin typeface="Arial Black"/>
                <a:cs typeface="Arial Black"/>
              </a:rPr>
              <a:t>gruppo.</a:t>
            </a:r>
            <a:endParaRPr sz="305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7999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15"/>
              <a:t>Dinamiche </a:t>
            </a:r>
            <a:r>
              <a:rPr dirty="0" spc="254"/>
              <a:t>di</a:t>
            </a:r>
            <a:r>
              <a:rPr dirty="0" spc="-595"/>
              <a:t> </a:t>
            </a:r>
            <a:r>
              <a:rPr dirty="0" spc="235"/>
              <a:t>gruppo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6000" y="2646084"/>
            <a:ext cx="15901669" cy="6044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6199"/>
              </a:lnSpc>
              <a:spcBef>
                <a:spcPts val="95"/>
              </a:spcBef>
            </a:pPr>
            <a:r>
              <a:rPr dirty="0" sz="4250" spc="-535">
                <a:latin typeface="Arial Black"/>
                <a:cs typeface="Arial Black"/>
              </a:rPr>
              <a:t>Le </a:t>
            </a:r>
            <a:r>
              <a:rPr dirty="0" sz="4250" spc="-330">
                <a:latin typeface="Arial Black"/>
                <a:cs typeface="Arial Black"/>
              </a:rPr>
              <a:t>squadre </a:t>
            </a:r>
            <a:r>
              <a:rPr dirty="0" sz="4250" spc="-350">
                <a:latin typeface="Arial Black"/>
                <a:cs typeface="Arial Black"/>
              </a:rPr>
              <a:t>dove </a:t>
            </a:r>
            <a:r>
              <a:rPr dirty="0" sz="4250" spc="-500">
                <a:latin typeface="Arial Black"/>
                <a:cs typeface="Arial Black"/>
              </a:rPr>
              <a:t>c'è </a:t>
            </a:r>
            <a:r>
              <a:rPr dirty="0" sz="4250" spc="-225">
                <a:latin typeface="Arial Black"/>
                <a:cs typeface="Arial Black"/>
              </a:rPr>
              <a:t>un </a:t>
            </a:r>
            <a:r>
              <a:rPr dirty="0" sz="4250" spc="-235">
                <a:latin typeface="Arial Black"/>
                <a:cs typeface="Arial Black"/>
              </a:rPr>
              <a:t>buon </a:t>
            </a:r>
            <a:r>
              <a:rPr dirty="0" sz="4250" spc="-450">
                <a:latin typeface="Arial Black"/>
                <a:cs typeface="Arial Black"/>
              </a:rPr>
              <a:t>clima </a:t>
            </a:r>
            <a:r>
              <a:rPr dirty="0" sz="4250" spc="-285">
                <a:latin typeface="Arial Black"/>
                <a:cs typeface="Arial Black"/>
              </a:rPr>
              <a:t>di </a:t>
            </a:r>
            <a:r>
              <a:rPr dirty="0" sz="4250" spc="-265">
                <a:latin typeface="Arial Black"/>
                <a:cs typeface="Arial Black"/>
              </a:rPr>
              <a:t>gruppo </a:t>
            </a:r>
            <a:r>
              <a:rPr dirty="0" sz="4250" spc="-330">
                <a:latin typeface="Arial Black"/>
                <a:cs typeface="Arial Black"/>
              </a:rPr>
              <a:t>sono </a:t>
            </a:r>
            <a:r>
              <a:rPr dirty="0" sz="4250" spc="-335">
                <a:latin typeface="Arial Black"/>
                <a:cs typeface="Arial Black"/>
              </a:rPr>
              <a:t>quelle </a:t>
            </a:r>
            <a:r>
              <a:rPr dirty="0" sz="4250" spc="-280">
                <a:latin typeface="Arial Black"/>
                <a:cs typeface="Arial Black"/>
              </a:rPr>
              <a:t>in </a:t>
            </a:r>
            <a:r>
              <a:rPr dirty="0" sz="4250" spc="-455">
                <a:latin typeface="Arial Black"/>
                <a:cs typeface="Arial Black"/>
              </a:rPr>
              <a:t>cui  </a:t>
            </a:r>
            <a:r>
              <a:rPr dirty="0" sz="4250" spc="-335">
                <a:latin typeface="Arial Black"/>
                <a:cs typeface="Arial Black"/>
              </a:rPr>
              <a:t>prevalgono </a:t>
            </a:r>
            <a:r>
              <a:rPr dirty="0" sz="4250" spc="-445">
                <a:latin typeface="Arial Black"/>
                <a:cs typeface="Arial Black"/>
              </a:rPr>
              <a:t>accettazione, </a:t>
            </a:r>
            <a:r>
              <a:rPr dirty="0" sz="4250" spc="-350">
                <a:latin typeface="Arial Black"/>
                <a:cs typeface="Arial Black"/>
              </a:rPr>
              <a:t>rispetto, </a:t>
            </a:r>
            <a:r>
              <a:rPr dirty="0" sz="4250" spc="-385">
                <a:latin typeface="Arial Black"/>
                <a:cs typeface="Arial Black"/>
              </a:rPr>
              <a:t>riconoscimento </a:t>
            </a:r>
            <a:r>
              <a:rPr dirty="0" sz="4250" spc="-445">
                <a:latin typeface="Arial Black"/>
                <a:cs typeface="Arial Black"/>
              </a:rPr>
              <a:t>e  </a:t>
            </a:r>
            <a:r>
              <a:rPr dirty="0" sz="4250" spc="-330">
                <a:latin typeface="Arial Black"/>
                <a:cs typeface="Arial Black"/>
              </a:rPr>
              <a:t>apprezzamento.</a:t>
            </a:r>
            <a:endParaRPr sz="4250">
              <a:latin typeface="Arial Black"/>
              <a:cs typeface="Arial Black"/>
            </a:endParaRPr>
          </a:p>
          <a:p>
            <a:pPr marL="12700" marR="374650">
              <a:lnSpc>
                <a:spcPts val="5920"/>
              </a:lnSpc>
              <a:spcBef>
                <a:spcPts val="335"/>
              </a:spcBef>
            </a:pPr>
            <a:r>
              <a:rPr dirty="0" sz="4250" spc="-610">
                <a:latin typeface="Arial Black"/>
                <a:cs typeface="Arial Black"/>
              </a:rPr>
              <a:t>A </a:t>
            </a:r>
            <a:r>
              <a:rPr dirty="0" sz="4250" spc="-380">
                <a:latin typeface="Arial Black"/>
                <a:cs typeface="Arial Black"/>
              </a:rPr>
              <a:t>volte, </a:t>
            </a:r>
            <a:r>
              <a:rPr dirty="0" sz="4250" spc="-290">
                <a:latin typeface="Arial Black"/>
                <a:cs typeface="Arial Black"/>
              </a:rPr>
              <a:t>però, </a:t>
            </a:r>
            <a:r>
              <a:rPr dirty="0" sz="4250" spc="-335">
                <a:latin typeface="Arial Black"/>
                <a:cs typeface="Arial Black"/>
              </a:rPr>
              <a:t>nei </a:t>
            </a:r>
            <a:r>
              <a:rPr dirty="0" sz="4250" spc="-290">
                <a:latin typeface="Arial Black"/>
                <a:cs typeface="Arial Black"/>
              </a:rPr>
              <a:t>gruppi-squadra </a:t>
            </a:r>
            <a:r>
              <a:rPr dirty="0" sz="4250" spc="-340">
                <a:latin typeface="Arial Black"/>
                <a:cs typeface="Arial Black"/>
              </a:rPr>
              <a:t>possono </a:t>
            </a:r>
            <a:r>
              <a:rPr dirty="0" sz="4250" spc="-390">
                <a:latin typeface="Arial Black"/>
                <a:cs typeface="Arial Black"/>
              </a:rPr>
              <a:t>verificarsi </a:t>
            </a:r>
            <a:r>
              <a:rPr dirty="0" sz="4250" spc="-275">
                <a:latin typeface="Arial Black"/>
                <a:cs typeface="Arial Black"/>
              </a:rPr>
              <a:t>forme </a:t>
            </a:r>
            <a:r>
              <a:rPr dirty="0" sz="4250" spc="-285">
                <a:latin typeface="Arial Black"/>
                <a:cs typeface="Arial Black"/>
              </a:rPr>
              <a:t>di  </a:t>
            </a:r>
            <a:r>
              <a:rPr dirty="0" sz="4250" spc="-390">
                <a:latin typeface="Arial Black"/>
                <a:cs typeface="Arial Black"/>
              </a:rPr>
              <a:t>sottile </a:t>
            </a:r>
            <a:r>
              <a:rPr dirty="0" sz="4250" spc="-350">
                <a:latin typeface="Arial Black"/>
                <a:cs typeface="Arial Black"/>
              </a:rPr>
              <a:t>emarginazione </a:t>
            </a:r>
            <a:r>
              <a:rPr dirty="0" sz="4250" spc="-340">
                <a:latin typeface="Arial Black"/>
                <a:cs typeface="Arial Black"/>
              </a:rPr>
              <a:t>dei </a:t>
            </a:r>
            <a:r>
              <a:rPr dirty="0" sz="4250" spc="-265">
                <a:latin typeface="Arial Black"/>
                <a:cs typeface="Arial Black"/>
              </a:rPr>
              <a:t>più </a:t>
            </a:r>
            <a:r>
              <a:rPr dirty="0" sz="4250" spc="-320">
                <a:latin typeface="Arial Black"/>
                <a:cs typeface="Arial Black"/>
              </a:rPr>
              <a:t>grandi </a:t>
            </a:r>
            <a:r>
              <a:rPr dirty="0" sz="4250" spc="-380">
                <a:latin typeface="Arial Black"/>
                <a:cs typeface="Arial Black"/>
              </a:rPr>
              <a:t>verso </a:t>
            </a:r>
            <a:r>
              <a:rPr dirty="0" sz="4250" spc="-340">
                <a:latin typeface="Arial Black"/>
                <a:cs typeface="Arial Black"/>
              </a:rPr>
              <a:t>i </a:t>
            </a:r>
            <a:r>
              <a:rPr dirty="0" sz="4250" spc="-265">
                <a:latin typeface="Arial Black"/>
                <a:cs typeface="Arial Black"/>
              </a:rPr>
              <a:t>più </a:t>
            </a:r>
            <a:r>
              <a:rPr dirty="0" sz="4250" spc="-440">
                <a:latin typeface="Arial Black"/>
                <a:cs typeface="Arial Black"/>
              </a:rPr>
              <a:t>piccoli, </a:t>
            </a:r>
            <a:r>
              <a:rPr dirty="0" sz="4250" spc="-340">
                <a:latin typeface="Arial Black"/>
                <a:cs typeface="Arial Black"/>
              </a:rPr>
              <a:t>dei  </a:t>
            </a:r>
            <a:r>
              <a:rPr dirty="0" sz="4250" spc="-335">
                <a:latin typeface="Arial Black"/>
                <a:cs typeface="Arial Black"/>
              </a:rPr>
              <a:t>titolari </a:t>
            </a:r>
            <a:r>
              <a:rPr dirty="0" sz="4250" spc="-380">
                <a:latin typeface="Arial Black"/>
                <a:cs typeface="Arial Black"/>
              </a:rPr>
              <a:t>verso </a:t>
            </a:r>
            <a:r>
              <a:rPr dirty="0" sz="4250" spc="-320">
                <a:latin typeface="Arial Black"/>
                <a:cs typeface="Arial Black"/>
              </a:rPr>
              <a:t>quelli </a:t>
            </a:r>
            <a:r>
              <a:rPr dirty="0" sz="4250" spc="-495">
                <a:latin typeface="Arial Black"/>
                <a:cs typeface="Arial Black"/>
              </a:rPr>
              <a:t>che </a:t>
            </a:r>
            <a:r>
              <a:rPr dirty="0" sz="4250" spc="-355">
                <a:latin typeface="Arial Black"/>
                <a:cs typeface="Arial Black"/>
              </a:rPr>
              <a:t>stanno </a:t>
            </a:r>
            <a:r>
              <a:rPr dirty="0" sz="4250" spc="-280">
                <a:latin typeface="Arial Black"/>
                <a:cs typeface="Arial Black"/>
              </a:rPr>
              <a:t>in </a:t>
            </a:r>
            <a:r>
              <a:rPr dirty="0" sz="4250" spc="-375">
                <a:latin typeface="Arial Black"/>
                <a:cs typeface="Arial Black"/>
              </a:rPr>
              <a:t>panchina, </a:t>
            </a:r>
            <a:r>
              <a:rPr dirty="0" sz="4250" spc="-340">
                <a:latin typeface="Arial Black"/>
                <a:cs typeface="Arial Black"/>
              </a:rPr>
              <a:t>dei </a:t>
            </a:r>
            <a:r>
              <a:rPr dirty="0" sz="4250" spc="-265">
                <a:latin typeface="Arial Black"/>
                <a:cs typeface="Arial Black"/>
              </a:rPr>
              <a:t>più </a:t>
            </a:r>
            <a:r>
              <a:rPr dirty="0" sz="4250" spc="-350">
                <a:latin typeface="Arial Black"/>
                <a:cs typeface="Arial Black"/>
              </a:rPr>
              <a:t>esuberanti  </a:t>
            </a:r>
            <a:r>
              <a:rPr dirty="0" sz="4250" spc="-380">
                <a:latin typeface="Arial Black"/>
                <a:cs typeface="Arial Black"/>
              </a:rPr>
              <a:t>verso </a:t>
            </a:r>
            <a:r>
              <a:rPr dirty="0" sz="4250" spc="-340">
                <a:latin typeface="Arial Black"/>
                <a:cs typeface="Arial Black"/>
              </a:rPr>
              <a:t>i </a:t>
            </a:r>
            <a:r>
              <a:rPr dirty="0" sz="4250" spc="-265">
                <a:latin typeface="Arial Black"/>
                <a:cs typeface="Arial Black"/>
              </a:rPr>
              <a:t>più </a:t>
            </a:r>
            <a:r>
              <a:rPr dirty="0" sz="4250" spc="-330">
                <a:latin typeface="Arial Black"/>
                <a:cs typeface="Arial Black"/>
              </a:rPr>
              <a:t>timidi, </a:t>
            </a:r>
            <a:r>
              <a:rPr dirty="0" sz="4250" spc="-340">
                <a:latin typeface="Arial Black"/>
                <a:cs typeface="Arial Black"/>
              </a:rPr>
              <a:t>dei </a:t>
            </a:r>
            <a:r>
              <a:rPr dirty="0" sz="4250" spc="-265">
                <a:latin typeface="Arial Black"/>
                <a:cs typeface="Arial Black"/>
              </a:rPr>
              <a:t>più </a:t>
            </a:r>
            <a:r>
              <a:rPr dirty="0" sz="4250" spc="-345">
                <a:latin typeface="Arial Black"/>
                <a:cs typeface="Arial Black"/>
              </a:rPr>
              <a:t>dotati </a:t>
            </a:r>
            <a:r>
              <a:rPr dirty="0" sz="4250" spc="-409">
                <a:latin typeface="Arial Black"/>
                <a:cs typeface="Arial Black"/>
              </a:rPr>
              <a:t>fisicamente </a:t>
            </a:r>
            <a:r>
              <a:rPr dirty="0" sz="4250" spc="-380">
                <a:latin typeface="Arial Black"/>
                <a:cs typeface="Arial Black"/>
              </a:rPr>
              <a:t>verso </a:t>
            </a:r>
            <a:r>
              <a:rPr dirty="0" sz="4250" spc="-340">
                <a:latin typeface="Arial Black"/>
                <a:cs typeface="Arial Black"/>
              </a:rPr>
              <a:t>i </a:t>
            </a:r>
            <a:r>
              <a:rPr dirty="0" sz="4250" spc="-265">
                <a:latin typeface="Arial Black"/>
                <a:cs typeface="Arial Black"/>
              </a:rPr>
              <a:t>più </a:t>
            </a:r>
            <a:r>
              <a:rPr dirty="0" sz="4250" spc="-415">
                <a:latin typeface="Arial Black"/>
                <a:cs typeface="Arial Black"/>
              </a:rPr>
              <a:t>gracili,  </a:t>
            </a:r>
            <a:r>
              <a:rPr dirty="0" sz="4250" spc="-340">
                <a:latin typeface="Arial Black"/>
                <a:cs typeface="Arial Black"/>
              </a:rPr>
              <a:t>dei </a:t>
            </a:r>
            <a:r>
              <a:rPr dirty="0" sz="4250" spc="-265">
                <a:latin typeface="Arial Black"/>
                <a:cs typeface="Arial Black"/>
              </a:rPr>
              <a:t>più </a:t>
            </a:r>
            <a:r>
              <a:rPr dirty="0" sz="4250" spc="-385">
                <a:latin typeface="Arial Black"/>
                <a:cs typeface="Arial Black"/>
              </a:rPr>
              <a:t>alti </a:t>
            </a:r>
            <a:r>
              <a:rPr dirty="0" sz="4250" spc="-380">
                <a:latin typeface="Arial Black"/>
                <a:cs typeface="Arial Black"/>
              </a:rPr>
              <a:t>verso </a:t>
            </a:r>
            <a:r>
              <a:rPr dirty="0" sz="4250" spc="-340">
                <a:latin typeface="Arial Black"/>
                <a:cs typeface="Arial Black"/>
              </a:rPr>
              <a:t>i </a:t>
            </a:r>
            <a:r>
              <a:rPr dirty="0" sz="4250" spc="-265">
                <a:latin typeface="Arial Black"/>
                <a:cs typeface="Arial Black"/>
              </a:rPr>
              <a:t>più</a:t>
            </a:r>
            <a:r>
              <a:rPr dirty="0" sz="4250" spc="-180">
                <a:latin typeface="Arial Black"/>
                <a:cs typeface="Arial Black"/>
              </a:rPr>
              <a:t> </a:t>
            </a:r>
            <a:r>
              <a:rPr dirty="0" sz="4250" spc="-409">
                <a:latin typeface="Arial Black"/>
                <a:cs typeface="Arial Black"/>
              </a:rPr>
              <a:t>bassi.</a:t>
            </a:r>
            <a:endParaRPr sz="425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7999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31717" y="1003367"/>
            <a:ext cx="8825230" cy="1016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15"/>
              <a:t>Dinamiche </a:t>
            </a:r>
            <a:r>
              <a:rPr dirty="0" spc="254"/>
              <a:t>di</a:t>
            </a:r>
            <a:r>
              <a:rPr dirty="0" spc="-595"/>
              <a:t> </a:t>
            </a:r>
            <a:r>
              <a:rPr dirty="0" spc="235"/>
              <a:t>gruppo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6000" y="2639230"/>
            <a:ext cx="16182975" cy="56064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6199"/>
              </a:lnSpc>
              <a:spcBef>
                <a:spcPts val="100"/>
              </a:spcBef>
            </a:pPr>
            <a:r>
              <a:rPr dirty="0" sz="4500" spc="-455">
                <a:latin typeface="Arial Black"/>
                <a:cs typeface="Arial Black"/>
              </a:rPr>
              <a:t>Talvolta </a:t>
            </a:r>
            <a:r>
              <a:rPr dirty="0" sz="4500" spc="-290">
                <a:latin typeface="Arial Black"/>
                <a:cs typeface="Arial Black"/>
              </a:rPr>
              <a:t>poi </a:t>
            </a:r>
            <a:r>
              <a:rPr dirty="0" sz="4500" spc="-345">
                <a:latin typeface="Arial Black"/>
                <a:cs typeface="Arial Black"/>
              </a:rPr>
              <a:t>dallo </a:t>
            </a:r>
            <a:r>
              <a:rPr dirty="0" sz="4500" spc="-425">
                <a:latin typeface="Arial Black"/>
                <a:cs typeface="Arial Black"/>
              </a:rPr>
              <a:t>scherzo </a:t>
            </a:r>
            <a:r>
              <a:rPr dirty="0" sz="4500" spc="-480">
                <a:latin typeface="Arial Black"/>
                <a:cs typeface="Arial Black"/>
              </a:rPr>
              <a:t>si </a:t>
            </a:r>
            <a:r>
              <a:rPr dirty="0" sz="4500" spc="-484">
                <a:latin typeface="Arial Black"/>
                <a:cs typeface="Arial Black"/>
              </a:rPr>
              <a:t>passa </a:t>
            </a:r>
            <a:r>
              <a:rPr dirty="0" sz="4500" spc="-370">
                <a:latin typeface="Arial Black"/>
                <a:cs typeface="Arial Black"/>
              </a:rPr>
              <a:t>allo </a:t>
            </a:r>
            <a:r>
              <a:rPr dirty="0" sz="4500" spc="-405">
                <a:latin typeface="Arial Black"/>
                <a:cs typeface="Arial Black"/>
              </a:rPr>
              <a:t>scherno, </a:t>
            </a:r>
            <a:r>
              <a:rPr dirty="0" sz="4500" spc="-425">
                <a:latin typeface="Arial Black"/>
                <a:cs typeface="Arial Black"/>
              </a:rPr>
              <a:t>la </a:t>
            </a:r>
            <a:r>
              <a:rPr dirty="0" sz="4500" spc="-390">
                <a:latin typeface="Arial Black"/>
                <a:cs typeface="Arial Black"/>
              </a:rPr>
              <a:t>presa </a:t>
            </a:r>
            <a:r>
              <a:rPr dirty="0" sz="4500" spc="-295">
                <a:latin typeface="Arial Black"/>
                <a:cs typeface="Arial Black"/>
              </a:rPr>
              <a:t>in  </a:t>
            </a:r>
            <a:r>
              <a:rPr dirty="0" sz="4500" spc="-330">
                <a:latin typeface="Arial Black"/>
                <a:cs typeface="Arial Black"/>
              </a:rPr>
              <a:t>giro </a:t>
            </a:r>
            <a:r>
              <a:rPr dirty="0" sz="4500" spc="-480">
                <a:latin typeface="Arial Black"/>
                <a:cs typeface="Arial Black"/>
              </a:rPr>
              <a:t>si </a:t>
            </a:r>
            <a:r>
              <a:rPr dirty="0" sz="4500" spc="-345">
                <a:latin typeface="Arial Black"/>
                <a:cs typeface="Arial Black"/>
              </a:rPr>
              <a:t>trasforma </a:t>
            </a:r>
            <a:r>
              <a:rPr dirty="0" sz="4500" spc="-295">
                <a:latin typeface="Arial Black"/>
                <a:cs typeface="Arial Black"/>
              </a:rPr>
              <a:t>in </a:t>
            </a:r>
            <a:r>
              <a:rPr dirty="0" sz="4500" spc="-355">
                <a:latin typeface="Arial Black"/>
                <a:cs typeface="Arial Black"/>
              </a:rPr>
              <a:t>denigrazione, </a:t>
            </a:r>
            <a:r>
              <a:rPr dirty="0" sz="4500" spc="-315">
                <a:latin typeface="Arial Black"/>
                <a:cs typeface="Arial Black"/>
              </a:rPr>
              <a:t>l’errore </a:t>
            </a:r>
            <a:r>
              <a:rPr dirty="0" sz="4500" spc="-340">
                <a:latin typeface="Arial Black"/>
                <a:cs typeface="Arial Black"/>
              </a:rPr>
              <a:t>apre </a:t>
            </a:r>
            <a:r>
              <a:rPr dirty="0" sz="4500" spc="-425">
                <a:latin typeface="Arial Black"/>
                <a:cs typeface="Arial Black"/>
              </a:rPr>
              <a:t>la </a:t>
            </a:r>
            <a:r>
              <a:rPr dirty="0" sz="4500" spc="-315">
                <a:latin typeface="Arial Black"/>
                <a:cs typeface="Arial Black"/>
              </a:rPr>
              <a:t>porta </a:t>
            </a:r>
            <a:r>
              <a:rPr dirty="0" sz="4500" spc="-425">
                <a:latin typeface="Arial Black"/>
                <a:cs typeface="Arial Black"/>
              </a:rPr>
              <a:t>alla  </a:t>
            </a:r>
            <a:r>
              <a:rPr dirty="0" sz="4500" spc="-400">
                <a:latin typeface="Arial Black"/>
                <a:cs typeface="Arial Black"/>
              </a:rPr>
              <a:t>svalutazione </a:t>
            </a:r>
            <a:r>
              <a:rPr dirty="0" sz="4500" spc="-330">
                <a:latin typeface="Arial Black"/>
                <a:cs typeface="Arial Black"/>
              </a:rPr>
              <a:t>dell’uno </a:t>
            </a:r>
            <a:r>
              <a:rPr dirty="0" sz="4500" spc="-455">
                <a:latin typeface="Arial Black"/>
                <a:cs typeface="Arial Black"/>
              </a:rPr>
              <a:t>con </a:t>
            </a:r>
            <a:r>
              <a:rPr dirty="0" sz="4500" spc="-355">
                <a:latin typeface="Arial Black"/>
                <a:cs typeface="Arial Black"/>
              </a:rPr>
              <a:t>l’altro. </a:t>
            </a:r>
            <a:r>
              <a:rPr dirty="0" sz="4500" spc="-495">
                <a:latin typeface="Arial Black"/>
                <a:cs typeface="Arial Black"/>
              </a:rPr>
              <a:t>I </a:t>
            </a:r>
            <a:r>
              <a:rPr dirty="0" sz="4500" spc="-409">
                <a:latin typeface="Arial Black"/>
                <a:cs typeface="Arial Black"/>
              </a:rPr>
              <a:t>giocatori, </a:t>
            </a:r>
            <a:r>
              <a:rPr dirty="0" sz="4500" spc="-500">
                <a:latin typeface="Arial Black"/>
                <a:cs typeface="Arial Black"/>
              </a:rPr>
              <a:t>specie </a:t>
            </a:r>
            <a:r>
              <a:rPr dirty="0" sz="4500" spc="-335">
                <a:latin typeface="Arial Black"/>
                <a:cs typeface="Arial Black"/>
              </a:rPr>
              <a:t>quelli </a:t>
            </a:r>
            <a:r>
              <a:rPr dirty="0" sz="4500" spc="-360">
                <a:latin typeface="Arial Black"/>
                <a:cs typeface="Arial Black"/>
              </a:rPr>
              <a:t>i </a:t>
            </a:r>
            <a:r>
              <a:rPr dirty="0" sz="4500" spc="-275">
                <a:latin typeface="Arial Black"/>
                <a:cs typeface="Arial Black"/>
              </a:rPr>
              <a:t>più  </a:t>
            </a:r>
            <a:r>
              <a:rPr dirty="0" sz="4500" spc="-390">
                <a:latin typeface="Arial Black"/>
                <a:cs typeface="Arial Black"/>
              </a:rPr>
              <a:t>giovani, </a:t>
            </a:r>
            <a:r>
              <a:rPr dirty="0" sz="4500" spc="-520">
                <a:latin typeface="Arial Black"/>
                <a:cs typeface="Arial Black"/>
              </a:rPr>
              <a:t>che </a:t>
            </a:r>
            <a:r>
              <a:rPr dirty="0" sz="4500" spc="-409">
                <a:latin typeface="Arial Black"/>
                <a:cs typeface="Arial Black"/>
              </a:rPr>
              <a:t>subiscono </a:t>
            </a:r>
            <a:r>
              <a:rPr dirty="0" sz="4500" spc="-405">
                <a:latin typeface="Arial Black"/>
                <a:cs typeface="Arial Black"/>
              </a:rPr>
              <a:t>tali </a:t>
            </a:r>
            <a:r>
              <a:rPr dirty="0" sz="4500" spc="-395">
                <a:latin typeface="Arial Black"/>
                <a:cs typeface="Arial Black"/>
              </a:rPr>
              <a:t>dinamiche </a:t>
            </a:r>
            <a:r>
              <a:rPr dirty="0" sz="4500" spc="-350">
                <a:latin typeface="Arial Black"/>
                <a:cs typeface="Arial Black"/>
              </a:rPr>
              <a:t>sviluppano </a:t>
            </a:r>
            <a:r>
              <a:rPr dirty="0" sz="4500" spc="-355">
                <a:latin typeface="Arial Black"/>
                <a:cs typeface="Arial Black"/>
              </a:rPr>
              <a:t>nel </a:t>
            </a:r>
            <a:r>
              <a:rPr dirty="0" sz="4500" spc="-340">
                <a:latin typeface="Arial Black"/>
                <a:cs typeface="Arial Black"/>
              </a:rPr>
              <a:t>tempo  </a:t>
            </a:r>
            <a:r>
              <a:rPr dirty="0" sz="4500" spc="-235">
                <a:latin typeface="Arial Black"/>
                <a:cs typeface="Arial Black"/>
              </a:rPr>
              <a:t>un </a:t>
            </a:r>
            <a:r>
              <a:rPr dirty="0" sz="4500" spc="-434">
                <a:latin typeface="Arial Black"/>
                <a:cs typeface="Arial Black"/>
              </a:rPr>
              <a:t>senso </a:t>
            </a:r>
            <a:r>
              <a:rPr dirty="0" sz="4500" spc="-300">
                <a:latin typeface="Arial Black"/>
                <a:cs typeface="Arial Black"/>
              </a:rPr>
              <a:t>di </a:t>
            </a:r>
            <a:r>
              <a:rPr dirty="0" sz="4500" spc="-335">
                <a:latin typeface="Arial Black"/>
                <a:cs typeface="Arial Black"/>
              </a:rPr>
              <a:t>frustrazione </a:t>
            </a:r>
            <a:r>
              <a:rPr dirty="0" sz="4500" spc="-520">
                <a:latin typeface="Arial Black"/>
                <a:cs typeface="Arial Black"/>
              </a:rPr>
              <a:t>che </a:t>
            </a:r>
            <a:r>
              <a:rPr dirty="0" sz="4500" spc="-250">
                <a:latin typeface="Arial Black"/>
                <a:cs typeface="Arial Black"/>
              </a:rPr>
              <a:t>può </a:t>
            </a:r>
            <a:r>
              <a:rPr dirty="0" sz="4500" spc="-415">
                <a:latin typeface="Arial Black"/>
                <a:cs typeface="Arial Black"/>
              </a:rPr>
              <a:t>avere </a:t>
            </a:r>
            <a:r>
              <a:rPr dirty="0" sz="4500" spc="-409">
                <a:latin typeface="Arial Black"/>
                <a:cs typeface="Arial Black"/>
              </a:rPr>
              <a:t>serie </a:t>
            </a:r>
            <a:r>
              <a:rPr dirty="0" sz="4500" spc="-375">
                <a:latin typeface="Arial Black"/>
                <a:cs typeface="Arial Black"/>
              </a:rPr>
              <a:t>ripercussioni  </a:t>
            </a:r>
            <a:r>
              <a:rPr dirty="0" sz="4500" spc="-484">
                <a:latin typeface="Arial Black"/>
                <a:cs typeface="Arial Black"/>
              </a:rPr>
              <a:t>sia </a:t>
            </a:r>
            <a:r>
              <a:rPr dirty="0" sz="4500" spc="-395">
                <a:latin typeface="Arial Black"/>
                <a:cs typeface="Arial Black"/>
              </a:rPr>
              <a:t>sul </a:t>
            </a:r>
            <a:r>
              <a:rPr dirty="0" sz="4500" spc="-320">
                <a:latin typeface="Arial Black"/>
                <a:cs typeface="Arial Black"/>
              </a:rPr>
              <a:t>piano </a:t>
            </a:r>
            <a:r>
              <a:rPr dirty="0" sz="4500" spc="-380">
                <a:latin typeface="Arial Black"/>
                <a:cs typeface="Arial Black"/>
              </a:rPr>
              <a:t>prestazionale </a:t>
            </a:r>
            <a:r>
              <a:rPr dirty="0" sz="4500" spc="-459">
                <a:latin typeface="Arial Black"/>
                <a:cs typeface="Arial Black"/>
              </a:rPr>
              <a:t>sia, </a:t>
            </a:r>
            <a:r>
              <a:rPr dirty="0" sz="4500" spc="-470">
                <a:latin typeface="Arial Black"/>
                <a:cs typeface="Arial Black"/>
              </a:rPr>
              <a:t>e </a:t>
            </a:r>
            <a:r>
              <a:rPr dirty="0" sz="4500" spc="-360">
                <a:latin typeface="Arial Black"/>
                <a:cs typeface="Arial Black"/>
              </a:rPr>
              <a:t>soprattutto, </a:t>
            </a:r>
            <a:r>
              <a:rPr dirty="0" sz="4500" spc="-395">
                <a:latin typeface="Arial Black"/>
                <a:cs typeface="Arial Black"/>
              </a:rPr>
              <a:t>sul </a:t>
            </a:r>
            <a:r>
              <a:rPr dirty="0" sz="4500" spc="-320">
                <a:latin typeface="Arial Black"/>
                <a:cs typeface="Arial Black"/>
              </a:rPr>
              <a:t>piano  </a:t>
            </a:r>
            <a:r>
              <a:rPr dirty="0" sz="4500" spc="-375">
                <a:latin typeface="Arial Black"/>
                <a:cs typeface="Arial Black"/>
              </a:rPr>
              <a:t>motivazionale.</a:t>
            </a:r>
            <a:endParaRPr sz="45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"/>
            <a:ext cx="18287999" cy="102869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20973" y="1003367"/>
            <a:ext cx="15246350" cy="1016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80"/>
              <a:t>Due</a:t>
            </a:r>
            <a:r>
              <a:rPr dirty="0" spc="-130"/>
              <a:t> </a:t>
            </a:r>
            <a:r>
              <a:rPr dirty="0" spc="310"/>
              <a:t>esempi</a:t>
            </a:r>
            <a:r>
              <a:rPr dirty="0" spc="-130"/>
              <a:t> </a:t>
            </a:r>
            <a:r>
              <a:rPr dirty="0" spc="254"/>
              <a:t>di</a:t>
            </a:r>
            <a:r>
              <a:rPr dirty="0" spc="-130"/>
              <a:t> </a:t>
            </a:r>
            <a:r>
              <a:rPr dirty="0" spc="405"/>
              <a:t>fenomeni</a:t>
            </a:r>
            <a:r>
              <a:rPr dirty="0" spc="-130"/>
              <a:t> </a:t>
            </a:r>
            <a:r>
              <a:rPr dirty="0" spc="254"/>
              <a:t>di</a:t>
            </a:r>
            <a:r>
              <a:rPr dirty="0" spc="-130"/>
              <a:t> </a:t>
            </a:r>
            <a:r>
              <a:rPr dirty="0" spc="215"/>
              <a:t>squadra: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6000" y="2639235"/>
            <a:ext cx="15934690" cy="64033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6199"/>
              </a:lnSpc>
              <a:spcBef>
                <a:spcPts val="100"/>
              </a:spcBef>
            </a:pPr>
            <a:r>
              <a:rPr dirty="0" sz="4500" spc="-50" b="1">
                <a:latin typeface="Lucida Sans"/>
                <a:cs typeface="Lucida Sans"/>
              </a:rPr>
              <a:t>Soffocamento</a:t>
            </a:r>
            <a:r>
              <a:rPr dirty="0" sz="4500" spc="-50">
                <a:latin typeface="Arial Black"/>
                <a:cs typeface="Arial Black"/>
              </a:rPr>
              <a:t>: </a:t>
            </a:r>
            <a:r>
              <a:rPr dirty="0" sz="4500" spc="-285">
                <a:latin typeface="Arial Black"/>
                <a:cs typeface="Arial Black"/>
              </a:rPr>
              <a:t>quando </a:t>
            </a:r>
            <a:r>
              <a:rPr dirty="0" sz="4500" spc="-320">
                <a:latin typeface="Arial Black"/>
                <a:cs typeface="Arial Black"/>
              </a:rPr>
              <a:t>una </a:t>
            </a:r>
            <a:r>
              <a:rPr dirty="0" sz="4500" spc="-350">
                <a:latin typeface="Arial Black"/>
                <a:cs typeface="Arial Black"/>
              </a:rPr>
              <a:t>squadra </a:t>
            </a:r>
            <a:r>
              <a:rPr dirty="0" sz="4500" spc="-500">
                <a:latin typeface="Arial Black"/>
                <a:cs typeface="Arial Black"/>
              </a:rPr>
              <a:t>sta </a:t>
            </a:r>
            <a:r>
              <a:rPr dirty="0" sz="4500" spc="-290">
                <a:latin typeface="Arial Black"/>
                <a:cs typeface="Arial Black"/>
              </a:rPr>
              <a:t>perdendo </a:t>
            </a:r>
            <a:r>
              <a:rPr dirty="0" sz="4500" spc="-250">
                <a:latin typeface="Arial Black"/>
                <a:cs typeface="Arial Black"/>
              </a:rPr>
              <a:t>può  </a:t>
            </a:r>
            <a:r>
              <a:rPr dirty="0" sz="4500" spc="-505">
                <a:latin typeface="Arial Black"/>
                <a:cs typeface="Arial Black"/>
              </a:rPr>
              <a:t>accadere </a:t>
            </a:r>
            <a:r>
              <a:rPr dirty="0" sz="4500" spc="-520">
                <a:latin typeface="Arial Black"/>
                <a:cs typeface="Arial Black"/>
              </a:rPr>
              <a:t>che </a:t>
            </a:r>
            <a:r>
              <a:rPr dirty="0" sz="4500" spc="-350">
                <a:latin typeface="Arial Black"/>
                <a:cs typeface="Arial Black"/>
              </a:rPr>
              <a:t>tra </a:t>
            </a:r>
            <a:r>
              <a:rPr dirty="0" sz="4500" spc="-360">
                <a:latin typeface="Arial Black"/>
                <a:cs typeface="Arial Black"/>
              </a:rPr>
              <a:t>i </a:t>
            </a:r>
            <a:r>
              <a:rPr dirty="0" sz="4500" spc="-415">
                <a:latin typeface="Arial Black"/>
                <a:cs typeface="Arial Black"/>
              </a:rPr>
              <a:t>giocatori </a:t>
            </a:r>
            <a:r>
              <a:rPr dirty="0" sz="4500" spc="-535">
                <a:latin typeface="Arial Black"/>
                <a:cs typeface="Arial Black"/>
              </a:rPr>
              <a:t>nasca </a:t>
            </a:r>
            <a:r>
              <a:rPr dirty="0" sz="4500" spc="-320">
                <a:latin typeface="Arial Black"/>
                <a:cs typeface="Arial Black"/>
              </a:rPr>
              <a:t>una </a:t>
            </a:r>
            <a:r>
              <a:rPr dirty="0" sz="4500" spc="-325">
                <a:latin typeface="Arial Black"/>
                <a:cs typeface="Arial Black"/>
              </a:rPr>
              <a:t>paura </a:t>
            </a:r>
            <a:r>
              <a:rPr dirty="0" sz="4500" spc="-490">
                <a:latin typeface="Arial Black"/>
                <a:cs typeface="Arial Black"/>
              </a:rPr>
              <a:t>che, </a:t>
            </a:r>
            <a:r>
              <a:rPr dirty="0" sz="4500" spc="-295">
                <a:latin typeface="Arial Black"/>
                <a:cs typeface="Arial Black"/>
              </a:rPr>
              <a:t>in </a:t>
            </a:r>
            <a:r>
              <a:rPr dirty="0" sz="4500" spc="-409">
                <a:latin typeface="Arial Black"/>
                <a:cs typeface="Arial Black"/>
              </a:rPr>
              <a:t>poco  </a:t>
            </a:r>
            <a:r>
              <a:rPr dirty="0" sz="4500" spc="-350">
                <a:latin typeface="Arial Black"/>
                <a:cs typeface="Arial Black"/>
              </a:rPr>
              <a:t>tempo, </a:t>
            </a:r>
            <a:r>
              <a:rPr dirty="0" sz="4500" spc="-480">
                <a:latin typeface="Arial Black"/>
                <a:cs typeface="Arial Black"/>
              </a:rPr>
              <a:t>si </a:t>
            </a:r>
            <a:r>
              <a:rPr dirty="0" sz="4500" spc="-345">
                <a:latin typeface="Arial Black"/>
                <a:cs typeface="Arial Black"/>
              </a:rPr>
              <a:t>propaga </a:t>
            </a:r>
            <a:r>
              <a:rPr dirty="0" sz="4500" spc="-495">
                <a:latin typeface="Arial Black"/>
                <a:cs typeface="Arial Black"/>
              </a:rPr>
              <a:t>a </a:t>
            </a:r>
            <a:r>
              <a:rPr dirty="0" sz="4500" spc="-360">
                <a:latin typeface="Arial Black"/>
                <a:cs typeface="Arial Black"/>
              </a:rPr>
              <a:t>tutti </a:t>
            </a:r>
            <a:r>
              <a:rPr dirty="0" sz="4500" spc="-325">
                <a:latin typeface="Arial Black"/>
                <a:cs typeface="Arial Black"/>
              </a:rPr>
              <a:t>quanti </a:t>
            </a:r>
            <a:r>
              <a:rPr dirty="0" sz="4500" spc="-425">
                <a:latin typeface="Arial Black"/>
                <a:cs typeface="Arial Black"/>
              </a:rPr>
              <a:t>bloccando </a:t>
            </a:r>
            <a:r>
              <a:rPr dirty="0" sz="4500" spc="-470">
                <a:latin typeface="Arial Black"/>
                <a:cs typeface="Arial Black"/>
              </a:rPr>
              <a:t>e </a:t>
            </a:r>
            <a:r>
              <a:rPr dirty="0" sz="4500" spc="-345">
                <a:latin typeface="Arial Black"/>
                <a:cs typeface="Arial Black"/>
              </a:rPr>
              <a:t>condizionando  </a:t>
            </a:r>
            <a:r>
              <a:rPr dirty="0" sz="4500" spc="-415">
                <a:latin typeface="Arial Black"/>
                <a:cs typeface="Arial Black"/>
              </a:rPr>
              <a:t>negativamente </a:t>
            </a:r>
            <a:r>
              <a:rPr dirty="0" sz="4500" spc="-425">
                <a:latin typeface="Arial Black"/>
                <a:cs typeface="Arial Black"/>
              </a:rPr>
              <a:t>la </a:t>
            </a:r>
            <a:r>
              <a:rPr dirty="0" sz="4500" spc="-365">
                <a:latin typeface="Arial Black"/>
                <a:cs typeface="Arial Black"/>
              </a:rPr>
              <a:t>prestazione. </a:t>
            </a:r>
            <a:r>
              <a:rPr dirty="0" sz="4500" spc="-575">
                <a:latin typeface="Arial Black"/>
                <a:cs typeface="Arial Black"/>
              </a:rPr>
              <a:t>La </a:t>
            </a:r>
            <a:r>
              <a:rPr dirty="0" sz="4500" spc="-415">
                <a:latin typeface="Arial Black"/>
                <a:cs typeface="Arial Black"/>
              </a:rPr>
              <a:t>sensazione </a:t>
            </a:r>
            <a:r>
              <a:rPr dirty="0" sz="4500" spc="-470">
                <a:latin typeface="Arial Black"/>
                <a:cs typeface="Arial Black"/>
              </a:rPr>
              <a:t>è </a:t>
            </a:r>
            <a:r>
              <a:rPr dirty="0" sz="4500" spc="-360">
                <a:latin typeface="Arial Black"/>
                <a:cs typeface="Arial Black"/>
              </a:rPr>
              <a:t>quella</a:t>
            </a:r>
            <a:r>
              <a:rPr dirty="0" sz="4500" spc="375">
                <a:latin typeface="Arial Black"/>
                <a:cs typeface="Arial Black"/>
              </a:rPr>
              <a:t> </a:t>
            </a:r>
            <a:r>
              <a:rPr dirty="0" sz="4500" spc="-300">
                <a:latin typeface="Arial Black"/>
                <a:cs typeface="Arial Black"/>
              </a:rPr>
              <a:t>di</a:t>
            </a:r>
            <a:endParaRPr sz="45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dirty="0" sz="4500" spc="-315">
                <a:latin typeface="Arial Black"/>
                <a:cs typeface="Arial Black"/>
              </a:rPr>
              <a:t>perdere </a:t>
            </a:r>
            <a:r>
              <a:rPr dirty="0" sz="4500" spc="-360">
                <a:latin typeface="Arial Black"/>
                <a:cs typeface="Arial Black"/>
              </a:rPr>
              <a:t>il fiato, </a:t>
            </a:r>
            <a:r>
              <a:rPr dirty="0" sz="4500" spc="-375">
                <a:latin typeface="Arial Black"/>
                <a:cs typeface="Arial Black"/>
              </a:rPr>
              <a:t>paralizzati </a:t>
            </a:r>
            <a:r>
              <a:rPr dirty="0" sz="4500" spc="-390">
                <a:latin typeface="Arial Black"/>
                <a:cs typeface="Arial Black"/>
              </a:rPr>
              <a:t>dalla</a:t>
            </a:r>
            <a:r>
              <a:rPr dirty="0" sz="4500" spc="-245">
                <a:latin typeface="Arial Black"/>
                <a:cs typeface="Arial Black"/>
              </a:rPr>
              <a:t> </a:t>
            </a:r>
            <a:r>
              <a:rPr dirty="0" sz="4500" spc="-320">
                <a:latin typeface="Arial Black"/>
                <a:cs typeface="Arial Black"/>
              </a:rPr>
              <a:t>paura.</a:t>
            </a:r>
            <a:endParaRPr sz="4500">
              <a:latin typeface="Arial Black"/>
              <a:cs typeface="Arial Black"/>
            </a:endParaRPr>
          </a:p>
          <a:p>
            <a:pPr marL="12700" marR="405130">
              <a:lnSpc>
                <a:spcPct val="116199"/>
              </a:lnSpc>
              <a:spcBef>
                <a:spcPts val="5"/>
              </a:spcBef>
            </a:pPr>
            <a:r>
              <a:rPr dirty="0" sz="4500" spc="-170" b="1">
                <a:latin typeface="Lucida Sans"/>
                <a:cs typeface="Lucida Sans"/>
              </a:rPr>
              <a:t>Flusso</a:t>
            </a:r>
            <a:r>
              <a:rPr dirty="0" sz="4500" spc="-170">
                <a:latin typeface="Arial Black"/>
                <a:cs typeface="Arial Black"/>
              </a:rPr>
              <a:t>: </a:t>
            </a:r>
            <a:r>
              <a:rPr dirty="0" sz="4500" spc="-285">
                <a:latin typeface="Arial Black"/>
                <a:cs typeface="Arial Black"/>
              </a:rPr>
              <a:t>quando </a:t>
            </a:r>
            <a:r>
              <a:rPr dirty="0" sz="4500" spc="-320">
                <a:latin typeface="Arial Black"/>
                <a:cs typeface="Arial Black"/>
              </a:rPr>
              <a:t>una </a:t>
            </a:r>
            <a:r>
              <a:rPr dirty="0" sz="4500" spc="-350">
                <a:latin typeface="Arial Black"/>
                <a:cs typeface="Arial Black"/>
              </a:rPr>
              <a:t>squadra </a:t>
            </a:r>
            <a:r>
              <a:rPr dirty="0" sz="4500" spc="-459">
                <a:latin typeface="Arial Black"/>
                <a:cs typeface="Arial Black"/>
              </a:rPr>
              <a:t>acquista </a:t>
            </a:r>
            <a:r>
              <a:rPr dirty="0" sz="4500" spc="-395">
                <a:latin typeface="Arial Black"/>
                <a:cs typeface="Arial Black"/>
              </a:rPr>
              <a:t>fiducia, </a:t>
            </a:r>
            <a:r>
              <a:rPr dirty="0" sz="4500" spc="-375">
                <a:latin typeface="Arial Black"/>
                <a:cs typeface="Arial Black"/>
              </a:rPr>
              <a:t>aumenta  </a:t>
            </a:r>
            <a:r>
              <a:rPr dirty="0" sz="4500" spc="-455">
                <a:latin typeface="Arial Black"/>
                <a:cs typeface="Arial Black"/>
              </a:rPr>
              <a:t>anche </a:t>
            </a:r>
            <a:r>
              <a:rPr dirty="0" sz="4500" spc="-425">
                <a:latin typeface="Arial Black"/>
                <a:cs typeface="Arial Black"/>
              </a:rPr>
              <a:t>la </a:t>
            </a:r>
            <a:r>
              <a:rPr dirty="0" sz="4500" spc="-355">
                <a:latin typeface="Arial Black"/>
                <a:cs typeface="Arial Black"/>
              </a:rPr>
              <a:t>performance </a:t>
            </a:r>
            <a:r>
              <a:rPr dirty="0" sz="4500" spc="-365">
                <a:latin typeface="Arial Black"/>
                <a:cs typeface="Arial Black"/>
              </a:rPr>
              <a:t>ad </a:t>
            </a:r>
            <a:r>
              <a:rPr dirty="0" sz="4500" spc="-235">
                <a:latin typeface="Arial Black"/>
                <a:cs typeface="Arial Black"/>
              </a:rPr>
              <a:t>un </a:t>
            </a:r>
            <a:r>
              <a:rPr dirty="0" sz="4500" spc="-380">
                <a:latin typeface="Arial Black"/>
                <a:cs typeface="Arial Black"/>
              </a:rPr>
              <a:t>livello </a:t>
            </a:r>
            <a:r>
              <a:rPr dirty="0" sz="4500" spc="-415">
                <a:latin typeface="Arial Black"/>
                <a:cs typeface="Arial Black"/>
              </a:rPr>
              <a:t>altissimo </a:t>
            </a:r>
            <a:r>
              <a:rPr dirty="0" sz="4500" spc="-455">
                <a:latin typeface="Arial Black"/>
                <a:cs typeface="Arial Black"/>
              </a:rPr>
              <a:t>con </a:t>
            </a:r>
            <a:r>
              <a:rPr dirty="0" sz="4500" spc="-360">
                <a:latin typeface="Arial Black"/>
                <a:cs typeface="Arial Black"/>
              </a:rPr>
              <a:t>il </a:t>
            </a:r>
            <a:r>
              <a:rPr dirty="0" sz="4500" spc="-305">
                <a:latin typeface="Arial Black"/>
                <a:cs typeface="Arial Black"/>
              </a:rPr>
              <a:t>minimo  </a:t>
            </a:r>
            <a:r>
              <a:rPr dirty="0" sz="4500" spc="-330">
                <a:latin typeface="Arial Black"/>
                <a:cs typeface="Arial Black"/>
              </a:rPr>
              <a:t>sforzo, </a:t>
            </a:r>
            <a:r>
              <a:rPr dirty="0" sz="4500" spc="-425">
                <a:latin typeface="Arial Black"/>
                <a:cs typeface="Arial Black"/>
              </a:rPr>
              <a:t>gasandosi </a:t>
            </a:r>
            <a:r>
              <a:rPr dirty="0" sz="4500" spc="-470">
                <a:latin typeface="Arial Black"/>
                <a:cs typeface="Arial Black"/>
              </a:rPr>
              <a:t>e </a:t>
            </a:r>
            <a:r>
              <a:rPr dirty="0" sz="4500" spc="-285">
                <a:latin typeface="Arial Black"/>
                <a:cs typeface="Arial Black"/>
              </a:rPr>
              <a:t>prendendo </a:t>
            </a:r>
            <a:r>
              <a:rPr dirty="0" sz="4500" spc="-390">
                <a:latin typeface="Arial Black"/>
                <a:cs typeface="Arial Black"/>
              </a:rPr>
              <a:t>energia </a:t>
            </a:r>
            <a:r>
              <a:rPr dirty="0" sz="4500" spc="-295">
                <a:latin typeface="Arial Black"/>
                <a:cs typeface="Arial Black"/>
              </a:rPr>
              <a:t>in </a:t>
            </a:r>
            <a:r>
              <a:rPr dirty="0" sz="4500" spc="-409">
                <a:latin typeface="Arial Black"/>
                <a:cs typeface="Arial Black"/>
              </a:rPr>
              <a:t>poco</a:t>
            </a:r>
            <a:r>
              <a:rPr dirty="0" sz="4500" spc="-105">
                <a:latin typeface="Arial Black"/>
                <a:cs typeface="Arial Black"/>
              </a:rPr>
              <a:t> </a:t>
            </a:r>
            <a:r>
              <a:rPr dirty="0" sz="4500" spc="-335">
                <a:latin typeface="Arial Black"/>
                <a:cs typeface="Arial Black"/>
              </a:rPr>
              <a:t>tempo.</a:t>
            </a:r>
            <a:endParaRPr sz="45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7999" cy="10286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79602" y="1003364"/>
            <a:ext cx="8129270" cy="1016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85"/>
              <a:t>Di </a:t>
            </a:r>
            <a:r>
              <a:rPr dirty="0" spc="80"/>
              <a:t>cosa</a:t>
            </a:r>
            <a:r>
              <a:rPr dirty="0" spc="-459"/>
              <a:t> </a:t>
            </a:r>
            <a:r>
              <a:rPr dirty="0" spc="290"/>
              <a:t>parleremo?</a:t>
            </a:r>
          </a:p>
        </p:txBody>
      </p:sp>
      <p:sp>
        <p:nvSpPr>
          <p:cNvPr id="4" name="object 4"/>
          <p:cNvSpPr/>
          <p:nvPr/>
        </p:nvSpPr>
        <p:spPr>
          <a:xfrm>
            <a:off x="1619249" y="3657600"/>
            <a:ext cx="238124" cy="2381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619249" y="4581525"/>
            <a:ext cx="238124" cy="2381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19249" y="5505450"/>
            <a:ext cx="238124" cy="2381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619249" y="6429375"/>
            <a:ext cx="238124" cy="2381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2138610" y="3205474"/>
            <a:ext cx="6477635" cy="3721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255520">
              <a:lnSpc>
                <a:spcPct val="116599"/>
              </a:lnSpc>
              <a:spcBef>
                <a:spcPts val="100"/>
              </a:spcBef>
            </a:pPr>
            <a:r>
              <a:rPr dirty="0" sz="5200" spc="-455">
                <a:latin typeface="Arial Black"/>
                <a:cs typeface="Arial Black"/>
              </a:rPr>
              <a:t>Bullismo  </a:t>
            </a:r>
            <a:r>
              <a:rPr dirty="0" sz="5200" spc="-590">
                <a:latin typeface="Arial Black"/>
                <a:cs typeface="Arial Black"/>
              </a:rPr>
              <a:t>Stress </a:t>
            </a:r>
            <a:r>
              <a:rPr dirty="0" sz="5200" spc="-555">
                <a:latin typeface="Arial Black"/>
                <a:cs typeface="Arial Black"/>
              </a:rPr>
              <a:t>e </a:t>
            </a:r>
            <a:r>
              <a:rPr dirty="0" sz="5200" spc="-515">
                <a:latin typeface="Arial Black"/>
                <a:cs typeface="Arial Black"/>
              </a:rPr>
              <a:t>ansia  </a:t>
            </a:r>
            <a:r>
              <a:rPr dirty="0" sz="5200" spc="-490">
                <a:latin typeface="Arial Black"/>
                <a:cs typeface="Arial Black"/>
              </a:rPr>
              <a:t>Autostima</a:t>
            </a:r>
            <a:endParaRPr sz="52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035"/>
              </a:spcBef>
            </a:pPr>
            <a:r>
              <a:rPr dirty="0" sz="5200" spc="-465">
                <a:latin typeface="Arial Black"/>
                <a:cs typeface="Arial Black"/>
              </a:rPr>
              <a:t>Dinamiche </a:t>
            </a:r>
            <a:r>
              <a:rPr dirty="0" sz="5200" spc="-355">
                <a:latin typeface="Arial Black"/>
                <a:cs typeface="Arial Black"/>
              </a:rPr>
              <a:t>di </a:t>
            </a:r>
            <a:r>
              <a:rPr dirty="0" sz="5200" spc="-335">
                <a:latin typeface="Arial Black"/>
                <a:cs typeface="Arial Black"/>
              </a:rPr>
              <a:t>gruppo</a:t>
            </a:r>
            <a:endParaRPr sz="52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6000" y="2891798"/>
            <a:ext cx="15532100" cy="55765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674370">
              <a:lnSpc>
                <a:spcPct val="116900"/>
              </a:lnSpc>
              <a:spcBef>
                <a:spcPts val="100"/>
              </a:spcBef>
            </a:pPr>
            <a:r>
              <a:rPr dirty="0" sz="4450" spc="-425">
                <a:latin typeface="Arial Black"/>
                <a:cs typeface="Arial Black"/>
              </a:rPr>
              <a:t>Siria </a:t>
            </a:r>
            <a:r>
              <a:rPr dirty="0" sz="4450" spc="-360">
                <a:latin typeface="Arial Black"/>
                <a:cs typeface="Arial Black"/>
              </a:rPr>
              <a:t>ha fatto </a:t>
            </a:r>
            <a:r>
              <a:rPr dirty="0" sz="4450" spc="-350">
                <a:latin typeface="Arial Black"/>
                <a:cs typeface="Arial Black"/>
              </a:rPr>
              <a:t>parte </a:t>
            </a:r>
            <a:r>
              <a:rPr dirty="0" sz="4450" spc="-380">
                <a:latin typeface="Arial Black"/>
                <a:cs typeface="Arial Black"/>
              </a:rPr>
              <a:t>della </a:t>
            </a:r>
            <a:r>
              <a:rPr dirty="0" sz="4450" spc="-525">
                <a:latin typeface="Arial Black"/>
                <a:cs typeface="Arial Black"/>
              </a:rPr>
              <a:t>stessa </a:t>
            </a:r>
            <a:r>
              <a:rPr dirty="0" sz="4450" spc="-350">
                <a:latin typeface="Arial Black"/>
                <a:cs typeface="Arial Black"/>
              </a:rPr>
              <a:t>squadra </a:t>
            </a:r>
            <a:r>
              <a:rPr dirty="0" sz="4450" spc="-290">
                <a:latin typeface="Arial Black"/>
                <a:cs typeface="Arial Black"/>
              </a:rPr>
              <a:t>per </a:t>
            </a:r>
            <a:r>
              <a:rPr dirty="0" sz="4450" spc="-420">
                <a:latin typeface="Arial Black"/>
                <a:cs typeface="Arial Black"/>
              </a:rPr>
              <a:t>10 </a:t>
            </a:r>
            <a:r>
              <a:rPr dirty="0" sz="4450" spc="-325">
                <a:latin typeface="Arial Black"/>
                <a:cs typeface="Arial Black"/>
              </a:rPr>
              <a:t>anni. </a:t>
            </a:r>
            <a:r>
              <a:rPr dirty="0" sz="4450" spc="-385">
                <a:latin typeface="Arial Black"/>
                <a:cs typeface="Arial Black"/>
              </a:rPr>
              <a:t>Per  </a:t>
            </a:r>
            <a:r>
              <a:rPr dirty="0" sz="4450" spc="-320">
                <a:latin typeface="Arial Black"/>
                <a:cs typeface="Arial Black"/>
              </a:rPr>
              <a:t>una </a:t>
            </a:r>
            <a:r>
              <a:rPr dirty="0" sz="4450" spc="-409">
                <a:latin typeface="Arial Black"/>
                <a:cs typeface="Arial Black"/>
              </a:rPr>
              <a:t>serie </a:t>
            </a:r>
            <a:r>
              <a:rPr dirty="0" sz="4450" spc="-300">
                <a:latin typeface="Arial Black"/>
                <a:cs typeface="Arial Black"/>
              </a:rPr>
              <a:t>di </a:t>
            </a:r>
            <a:r>
              <a:rPr dirty="0" sz="4450" spc="-365">
                <a:latin typeface="Arial Black"/>
                <a:cs typeface="Arial Black"/>
              </a:rPr>
              <a:t>motivi </a:t>
            </a:r>
            <a:r>
              <a:rPr dirty="0" sz="4450" spc="-465">
                <a:latin typeface="Arial Black"/>
                <a:cs typeface="Arial Black"/>
              </a:rPr>
              <a:t>è </a:t>
            </a:r>
            <a:r>
              <a:rPr dirty="0" sz="4450" spc="-450">
                <a:latin typeface="Arial Black"/>
                <a:cs typeface="Arial Black"/>
              </a:rPr>
              <a:t>costretta </a:t>
            </a:r>
            <a:r>
              <a:rPr dirty="0" sz="4450" spc="-490">
                <a:latin typeface="Arial Black"/>
                <a:cs typeface="Arial Black"/>
              </a:rPr>
              <a:t>a </a:t>
            </a:r>
            <a:r>
              <a:rPr dirty="0" sz="4450" spc="-420">
                <a:latin typeface="Arial Black"/>
                <a:cs typeface="Arial Black"/>
              </a:rPr>
              <a:t>cambiare </a:t>
            </a:r>
            <a:r>
              <a:rPr dirty="0" sz="4450" spc="-355">
                <a:latin typeface="Arial Black"/>
                <a:cs typeface="Arial Black"/>
              </a:rPr>
              <a:t>ed </a:t>
            </a:r>
            <a:r>
              <a:rPr dirty="0" sz="4450" spc="-350">
                <a:latin typeface="Arial Black"/>
                <a:cs typeface="Arial Black"/>
              </a:rPr>
              <a:t>entra </a:t>
            </a:r>
            <a:r>
              <a:rPr dirty="0" sz="4450" spc="-490">
                <a:latin typeface="Arial Black"/>
                <a:cs typeface="Arial Black"/>
              </a:rPr>
              <a:t>a </a:t>
            </a:r>
            <a:r>
              <a:rPr dirty="0" sz="4450" spc="-290">
                <a:latin typeface="Arial Black"/>
                <a:cs typeface="Arial Black"/>
              </a:rPr>
              <a:t>far  </a:t>
            </a:r>
            <a:r>
              <a:rPr dirty="0" sz="4450" spc="-350">
                <a:latin typeface="Arial Black"/>
                <a:cs typeface="Arial Black"/>
              </a:rPr>
              <a:t>parte </a:t>
            </a:r>
            <a:r>
              <a:rPr dirty="0" sz="4450" spc="-300">
                <a:latin typeface="Arial Black"/>
                <a:cs typeface="Arial Black"/>
              </a:rPr>
              <a:t>di </a:t>
            </a:r>
            <a:r>
              <a:rPr dirty="0" sz="4450" spc="-320">
                <a:latin typeface="Arial Black"/>
                <a:cs typeface="Arial Black"/>
              </a:rPr>
              <a:t>una </a:t>
            </a:r>
            <a:r>
              <a:rPr dirty="0" sz="4450" spc="-350">
                <a:latin typeface="Arial Black"/>
                <a:cs typeface="Arial Black"/>
              </a:rPr>
              <a:t>squadra </a:t>
            </a:r>
            <a:r>
              <a:rPr dirty="0" sz="4450" spc="-300">
                <a:latin typeface="Arial Black"/>
                <a:cs typeface="Arial Black"/>
              </a:rPr>
              <a:t>di </a:t>
            </a:r>
            <a:r>
              <a:rPr dirty="0" sz="4450" spc="-415">
                <a:latin typeface="Arial Black"/>
                <a:cs typeface="Arial Black"/>
              </a:rPr>
              <a:t>ragazze, </a:t>
            </a:r>
            <a:r>
              <a:rPr dirty="0" sz="4450" spc="-434">
                <a:latin typeface="Arial Black"/>
                <a:cs typeface="Arial Black"/>
              </a:rPr>
              <a:t>sue </a:t>
            </a:r>
            <a:r>
              <a:rPr dirty="0" sz="4450" spc="-420">
                <a:latin typeface="Arial Black"/>
                <a:cs typeface="Arial Black"/>
              </a:rPr>
              <a:t>avversarie</a:t>
            </a:r>
            <a:r>
              <a:rPr dirty="0" sz="4450" spc="-110">
                <a:latin typeface="Arial Black"/>
                <a:cs typeface="Arial Black"/>
              </a:rPr>
              <a:t> </a:t>
            </a:r>
            <a:r>
              <a:rPr dirty="0" sz="4450" spc="-405">
                <a:latin typeface="Arial Black"/>
                <a:cs typeface="Arial Black"/>
              </a:rPr>
              <a:t>storiche.</a:t>
            </a:r>
            <a:endParaRPr sz="445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400">
              <a:latin typeface="Arial Black"/>
              <a:cs typeface="Arial Black"/>
            </a:endParaRPr>
          </a:p>
          <a:p>
            <a:pPr marL="12700" marR="5080">
              <a:lnSpc>
                <a:spcPct val="116900"/>
              </a:lnSpc>
            </a:pPr>
            <a:r>
              <a:rPr dirty="0" sz="4450" spc="-315">
                <a:latin typeface="Arial Black"/>
                <a:cs typeface="Arial Black"/>
              </a:rPr>
              <a:t>Durante </a:t>
            </a:r>
            <a:r>
              <a:rPr dirty="0" sz="4450" spc="-420">
                <a:latin typeface="Arial Black"/>
                <a:cs typeface="Arial Black"/>
              </a:rPr>
              <a:t>la </a:t>
            </a:r>
            <a:r>
              <a:rPr dirty="0" sz="4450" spc="-310">
                <a:latin typeface="Arial Black"/>
                <a:cs typeface="Arial Black"/>
              </a:rPr>
              <a:t>prima </a:t>
            </a:r>
            <a:r>
              <a:rPr dirty="0" sz="4450" spc="-365">
                <a:latin typeface="Arial Black"/>
                <a:cs typeface="Arial Black"/>
              </a:rPr>
              <a:t>partita </a:t>
            </a:r>
            <a:r>
              <a:rPr dirty="0" sz="4450" spc="-300">
                <a:latin typeface="Arial Black"/>
                <a:cs typeface="Arial Black"/>
              </a:rPr>
              <a:t>di </a:t>
            </a:r>
            <a:r>
              <a:rPr dirty="0" sz="4450" spc="-395">
                <a:latin typeface="Arial Black"/>
                <a:cs typeface="Arial Black"/>
              </a:rPr>
              <a:t>campionato </a:t>
            </a:r>
            <a:r>
              <a:rPr dirty="0" sz="4450" spc="-380">
                <a:latin typeface="Arial Black"/>
                <a:cs typeface="Arial Black"/>
              </a:rPr>
              <a:t>nella </a:t>
            </a:r>
            <a:r>
              <a:rPr dirty="0" sz="4450" spc="-345">
                <a:latin typeface="Arial Black"/>
                <a:cs typeface="Arial Black"/>
              </a:rPr>
              <a:t>nuova  </a:t>
            </a:r>
            <a:r>
              <a:rPr dirty="0" sz="4450" spc="-350">
                <a:latin typeface="Arial Black"/>
                <a:cs typeface="Arial Black"/>
              </a:rPr>
              <a:t>squadra </a:t>
            </a:r>
            <a:r>
              <a:rPr dirty="0" sz="4450" spc="-475">
                <a:latin typeface="Arial Black"/>
                <a:cs typeface="Arial Black"/>
              </a:rPr>
              <a:t>si </a:t>
            </a:r>
            <a:r>
              <a:rPr dirty="0" sz="4450" spc="-335">
                <a:latin typeface="Arial Black"/>
                <a:cs typeface="Arial Black"/>
              </a:rPr>
              <a:t>ritrova </a:t>
            </a:r>
            <a:r>
              <a:rPr dirty="0" sz="4450" spc="-475">
                <a:latin typeface="Arial Black"/>
                <a:cs typeface="Arial Black"/>
              </a:rPr>
              <a:t>come </a:t>
            </a:r>
            <a:r>
              <a:rPr dirty="0" sz="4450" spc="-420">
                <a:latin typeface="Arial Black"/>
                <a:cs typeface="Arial Black"/>
              </a:rPr>
              <a:t>avversarie </a:t>
            </a:r>
            <a:r>
              <a:rPr dirty="0" sz="4450" spc="-409">
                <a:latin typeface="Arial Black"/>
                <a:cs typeface="Arial Black"/>
              </a:rPr>
              <a:t>le </a:t>
            </a:r>
            <a:r>
              <a:rPr dirty="0" sz="4450" spc="-434">
                <a:latin typeface="Arial Black"/>
                <a:cs typeface="Arial Black"/>
              </a:rPr>
              <a:t>sue </a:t>
            </a:r>
            <a:r>
              <a:rPr dirty="0" sz="4450" spc="-425">
                <a:latin typeface="Arial Black"/>
                <a:cs typeface="Arial Black"/>
              </a:rPr>
              <a:t>compagne </a:t>
            </a:r>
            <a:r>
              <a:rPr dirty="0" sz="4450" spc="-300">
                <a:latin typeface="Arial Black"/>
                <a:cs typeface="Arial Black"/>
              </a:rPr>
              <a:t>di </a:t>
            </a:r>
            <a:r>
              <a:rPr dirty="0" sz="4450" spc="-320">
                <a:latin typeface="Arial Black"/>
                <a:cs typeface="Arial Black"/>
              </a:rPr>
              <a:t>una  </a:t>
            </a:r>
            <a:r>
              <a:rPr dirty="0" sz="4450" spc="-409">
                <a:latin typeface="Arial Black"/>
                <a:cs typeface="Arial Black"/>
              </a:rPr>
              <a:t>vita.</a:t>
            </a:r>
            <a:endParaRPr sz="445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6000" y="4003081"/>
            <a:ext cx="15996919" cy="52571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6799"/>
              </a:lnSpc>
              <a:spcBef>
                <a:spcPts val="95"/>
              </a:spcBef>
            </a:pPr>
            <a:r>
              <a:rPr dirty="0" sz="4900" spc="-635">
                <a:latin typeface="Arial Black"/>
                <a:cs typeface="Arial Black"/>
              </a:rPr>
              <a:t>La </a:t>
            </a:r>
            <a:r>
              <a:rPr dirty="0" sz="4900" spc="-390">
                <a:latin typeface="Arial Black"/>
                <a:cs typeface="Arial Black"/>
              </a:rPr>
              <a:t>squadra </a:t>
            </a:r>
            <a:r>
              <a:rPr dirty="0" sz="4900" spc="-365">
                <a:latin typeface="Arial Black"/>
                <a:cs typeface="Arial Black"/>
              </a:rPr>
              <a:t>perde, </a:t>
            </a:r>
            <a:r>
              <a:rPr dirty="0" sz="4900" spc="-425">
                <a:latin typeface="Arial Black"/>
                <a:cs typeface="Arial Black"/>
              </a:rPr>
              <a:t>tutte </a:t>
            </a:r>
            <a:r>
              <a:rPr dirty="0" sz="4900" spc="-455">
                <a:latin typeface="Arial Black"/>
                <a:cs typeface="Arial Black"/>
              </a:rPr>
              <a:t>le </a:t>
            </a:r>
            <a:r>
              <a:rPr dirty="0" sz="4900" spc="-515">
                <a:latin typeface="Arial Black"/>
                <a:cs typeface="Arial Black"/>
              </a:rPr>
              <a:t>giocatrici </a:t>
            </a:r>
            <a:r>
              <a:rPr dirty="0" sz="4900" spc="-385">
                <a:latin typeface="Arial Black"/>
                <a:cs typeface="Arial Black"/>
              </a:rPr>
              <a:t>sono </a:t>
            </a:r>
            <a:r>
              <a:rPr dirty="0" sz="4900" spc="-420">
                <a:latin typeface="Arial Black"/>
                <a:cs typeface="Arial Black"/>
              </a:rPr>
              <a:t>tristi </a:t>
            </a:r>
            <a:r>
              <a:rPr dirty="0" sz="4900" spc="-320">
                <a:latin typeface="Arial Black"/>
                <a:cs typeface="Arial Black"/>
              </a:rPr>
              <a:t>per </a:t>
            </a:r>
            <a:r>
              <a:rPr dirty="0" sz="4900" spc="-465">
                <a:latin typeface="Arial Black"/>
                <a:cs typeface="Arial Black"/>
              </a:rPr>
              <a:t>la  </a:t>
            </a:r>
            <a:r>
              <a:rPr dirty="0" sz="4900" spc="-470">
                <a:latin typeface="Arial Black"/>
                <a:cs typeface="Arial Black"/>
              </a:rPr>
              <a:t>sconfitta, </a:t>
            </a:r>
            <a:r>
              <a:rPr dirty="0" sz="4900" spc="-370">
                <a:latin typeface="Arial Black"/>
                <a:cs typeface="Arial Black"/>
              </a:rPr>
              <a:t>tranne </a:t>
            </a:r>
            <a:r>
              <a:rPr dirty="0" sz="4900" spc="-415">
                <a:latin typeface="Arial Black"/>
                <a:cs typeface="Arial Black"/>
              </a:rPr>
              <a:t>Ambra, </a:t>
            </a:r>
            <a:r>
              <a:rPr dirty="0" sz="4900" spc="-575">
                <a:latin typeface="Arial Black"/>
                <a:cs typeface="Arial Black"/>
              </a:rPr>
              <a:t>che </a:t>
            </a:r>
            <a:r>
              <a:rPr dirty="0" sz="4900" spc="-530">
                <a:latin typeface="Arial Black"/>
                <a:cs typeface="Arial Black"/>
              </a:rPr>
              <a:t>invece </a:t>
            </a:r>
            <a:r>
              <a:rPr dirty="0" sz="4900" spc="-520">
                <a:latin typeface="Arial Black"/>
                <a:cs typeface="Arial Black"/>
              </a:rPr>
              <a:t>è </a:t>
            </a:r>
            <a:r>
              <a:rPr dirty="0" sz="4900" spc="-465">
                <a:latin typeface="Arial Black"/>
                <a:cs typeface="Arial Black"/>
              </a:rPr>
              <a:t>contenta </a:t>
            </a:r>
            <a:r>
              <a:rPr dirty="0" sz="4900" spc="-520">
                <a:latin typeface="Arial Black"/>
                <a:cs typeface="Arial Black"/>
              </a:rPr>
              <a:t>e  </a:t>
            </a:r>
            <a:r>
              <a:rPr dirty="0" sz="4900" spc="-375">
                <a:latin typeface="Arial Black"/>
                <a:cs typeface="Arial Black"/>
              </a:rPr>
              <a:t>afferma </a:t>
            </a:r>
            <a:r>
              <a:rPr dirty="0" sz="4900" spc="-405">
                <a:latin typeface="Arial Black"/>
                <a:cs typeface="Arial Black"/>
              </a:rPr>
              <a:t>'Il </a:t>
            </a:r>
            <a:r>
              <a:rPr dirty="0" sz="4900" spc="-350">
                <a:latin typeface="Arial Black"/>
                <a:cs typeface="Arial Black"/>
              </a:rPr>
              <a:t>mio </a:t>
            </a:r>
            <a:r>
              <a:rPr dirty="0" sz="4900" spc="-310">
                <a:latin typeface="Arial Black"/>
                <a:cs typeface="Arial Black"/>
              </a:rPr>
              <a:t>l'ho </a:t>
            </a:r>
            <a:r>
              <a:rPr dirty="0" sz="4900" spc="-370">
                <a:latin typeface="Arial Black"/>
                <a:cs typeface="Arial Black"/>
              </a:rPr>
              <a:t>fatto'. </a:t>
            </a:r>
            <a:r>
              <a:rPr dirty="0" sz="4900" spc="-415">
                <a:latin typeface="Arial Black"/>
                <a:cs typeface="Arial Black"/>
              </a:rPr>
              <a:t>Ambra, </a:t>
            </a:r>
            <a:r>
              <a:rPr dirty="0" sz="4900" spc="-395">
                <a:latin typeface="Arial Black"/>
                <a:cs typeface="Arial Black"/>
              </a:rPr>
              <a:t>infatti, </a:t>
            </a:r>
            <a:r>
              <a:rPr dirty="0" sz="4900" spc="-540">
                <a:latin typeface="Arial Black"/>
                <a:cs typeface="Arial Black"/>
              </a:rPr>
              <a:t>aveva </a:t>
            </a:r>
            <a:r>
              <a:rPr dirty="0" sz="4900" spc="-505">
                <a:latin typeface="Arial Black"/>
                <a:cs typeface="Arial Black"/>
              </a:rPr>
              <a:t>giocato  </a:t>
            </a:r>
            <a:r>
              <a:rPr dirty="0" sz="4900" spc="-395">
                <a:latin typeface="Arial Black"/>
                <a:cs typeface="Arial Black"/>
              </a:rPr>
              <a:t>bene </a:t>
            </a:r>
            <a:r>
              <a:rPr dirty="0" sz="4900" spc="-530">
                <a:latin typeface="Arial Black"/>
                <a:cs typeface="Arial Black"/>
              </a:rPr>
              <a:t>come </a:t>
            </a:r>
            <a:r>
              <a:rPr dirty="0" sz="4900" spc="-470">
                <a:latin typeface="Arial Black"/>
                <a:cs typeface="Arial Black"/>
              </a:rPr>
              <a:t>al </a:t>
            </a:r>
            <a:r>
              <a:rPr dirty="0" sz="4900" spc="-420">
                <a:latin typeface="Arial Black"/>
                <a:cs typeface="Arial Black"/>
              </a:rPr>
              <a:t>solito, </a:t>
            </a:r>
            <a:r>
              <a:rPr dirty="0" sz="4900" spc="-310">
                <a:latin typeface="Arial Black"/>
                <a:cs typeface="Arial Black"/>
              </a:rPr>
              <a:t>quindi </a:t>
            </a:r>
            <a:r>
              <a:rPr dirty="0" sz="4900" spc="-525">
                <a:latin typeface="Arial Black"/>
                <a:cs typeface="Arial Black"/>
              </a:rPr>
              <a:t>si </a:t>
            </a:r>
            <a:r>
              <a:rPr dirty="0" sz="4900" spc="-480">
                <a:latin typeface="Arial Black"/>
                <a:cs typeface="Arial Black"/>
              </a:rPr>
              <a:t>sente </a:t>
            </a:r>
            <a:r>
              <a:rPr dirty="0" sz="4900" spc="-434">
                <a:latin typeface="Arial Black"/>
                <a:cs typeface="Arial Black"/>
              </a:rPr>
              <a:t>soddisfatta </a:t>
            </a:r>
            <a:r>
              <a:rPr dirty="0" sz="4900" spc="-540">
                <a:latin typeface="Arial Black"/>
                <a:cs typeface="Arial Black"/>
              </a:rPr>
              <a:t>a </a:t>
            </a:r>
            <a:r>
              <a:rPr dirty="0" sz="4900" spc="-420">
                <a:latin typeface="Arial Black"/>
                <a:cs typeface="Arial Black"/>
              </a:rPr>
              <a:t>livello  </a:t>
            </a:r>
            <a:r>
              <a:rPr dirty="0" sz="4900" spc="-409">
                <a:latin typeface="Arial Black"/>
                <a:cs typeface="Arial Black"/>
              </a:rPr>
              <a:t>personale, </a:t>
            </a:r>
            <a:r>
              <a:rPr dirty="0" sz="4900" spc="-405">
                <a:latin typeface="Arial Black"/>
                <a:cs typeface="Arial Black"/>
              </a:rPr>
              <a:t>nonostante </a:t>
            </a:r>
            <a:r>
              <a:rPr dirty="0" sz="4900" spc="-395">
                <a:latin typeface="Arial Black"/>
                <a:cs typeface="Arial Black"/>
              </a:rPr>
              <a:t>il </a:t>
            </a:r>
            <a:r>
              <a:rPr dirty="0" sz="4900" spc="-405">
                <a:latin typeface="Arial Black"/>
                <a:cs typeface="Arial Black"/>
              </a:rPr>
              <a:t>risultato </a:t>
            </a:r>
            <a:r>
              <a:rPr dirty="0" sz="4900" spc="-425">
                <a:latin typeface="Arial Black"/>
                <a:cs typeface="Arial Black"/>
              </a:rPr>
              <a:t>della </a:t>
            </a:r>
            <a:r>
              <a:rPr dirty="0" sz="4900" spc="-390">
                <a:latin typeface="Arial Black"/>
                <a:cs typeface="Arial Black"/>
              </a:rPr>
              <a:t>squadra </a:t>
            </a:r>
            <a:r>
              <a:rPr dirty="0" sz="4900" spc="-280">
                <a:latin typeface="Arial Black"/>
                <a:cs typeface="Arial Black"/>
              </a:rPr>
              <a:t>non </a:t>
            </a:r>
            <a:r>
              <a:rPr dirty="0" sz="4900" spc="-530">
                <a:latin typeface="Arial Black"/>
                <a:cs typeface="Arial Black"/>
              </a:rPr>
              <a:t>sia  </a:t>
            </a:r>
            <a:r>
              <a:rPr dirty="0" sz="4900" spc="-480">
                <a:latin typeface="Arial Black"/>
                <a:cs typeface="Arial Black"/>
              </a:rPr>
              <a:t>stato</a:t>
            </a:r>
            <a:r>
              <a:rPr dirty="0" sz="4900" spc="-365">
                <a:latin typeface="Arial Black"/>
                <a:cs typeface="Arial Black"/>
              </a:rPr>
              <a:t> </a:t>
            </a:r>
            <a:r>
              <a:rPr dirty="0" sz="4900" spc="-405">
                <a:latin typeface="Arial Black"/>
                <a:cs typeface="Arial Black"/>
              </a:rPr>
              <a:t>positivo.</a:t>
            </a:r>
            <a:endParaRPr sz="49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7997" cy="10286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88460" y="1003364"/>
            <a:ext cx="4511675" cy="1016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85">
                <a:solidFill>
                  <a:srgbClr val="6A532B"/>
                </a:solidFill>
              </a:rPr>
              <a:t>Autostima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6000" y="2639752"/>
            <a:ext cx="15883255" cy="6654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5700"/>
              </a:lnSpc>
              <a:spcBef>
                <a:spcPts val="100"/>
              </a:spcBef>
            </a:pPr>
            <a:r>
              <a:rPr dirty="0" sz="4700" spc="-450">
                <a:latin typeface="Arial Black"/>
                <a:cs typeface="Arial Black"/>
              </a:rPr>
              <a:t>Insieme </a:t>
            </a:r>
            <a:r>
              <a:rPr dirty="0" sz="4700" spc="-380">
                <a:latin typeface="Arial Black"/>
                <a:cs typeface="Arial Black"/>
              </a:rPr>
              <a:t>dei giudizi </a:t>
            </a:r>
            <a:r>
              <a:rPr dirty="0" sz="4700" spc="-440">
                <a:latin typeface="Arial Black"/>
                <a:cs typeface="Arial Black"/>
              </a:rPr>
              <a:t>valutativi </a:t>
            </a:r>
            <a:r>
              <a:rPr dirty="0" sz="4700" spc="-555">
                <a:latin typeface="Arial Black"/>
                <a:cs typeface="Arial Black"/>
              </a:rPr>
              <a:t>che </a:t>
            </a:r>
            <a:r>
              <a:rPr dirty="0" sz="4700" spc="-355">
                <a:latin typeface="Arial Black"/>
                <a:cs typeface="Arial Black"/>
              </a:rPr>
              <a:t>l’individuo </a:t>
            </a:r>
            <a:r>
              <a:rPr dirty="0" sz="4700" spc="-395">
                <a:latin typeface="Arial Black"/>
                <a:cs typeface="Arial Black"/>
              </a:rPr>
              <a:t>dà </a:t>
            </a:r>
            <a:r>
              <a:rPr dirty="0" sz="4700" spc="-320">
                <a:latin typeface="Arial Black"/>
                <a:cs typeface="Arial Black"/>
              </a:rPr>
              <a:t>di </a:t>
            </a:r>
            <a:r>
              <a:rPr dirty="0" sz="4700" spc="-570">
                <a:latin typeface="Arial Black"/>
                <a:cs typeface="Arial Black"/>
              </a:rPr>
              <a:t>se  </a:t>
            </a:r>
            <a:r>
              <a:rPr dirty="0" sz="4700" spc="-509">
                <a:latin typeface="Arial Black"/>
                <a:cs typeface="Arial Black"/>
              </a:rPr>
              <a:t>stesso, </a:t>
            </a:r>
            <a:r>
              <a:rPr dirty="0" sz="4700" spc="-555">
                <a:latin typeface="Arial Black"/>
                <a:cs typeface="Arial Black"/>
              </a:rPr>
              <a:t>che </a:t>
            </a:r>
            <a:r>
              <a:rPr dirty="0" sz="4700" spc="-475">
                <a:latin typeface="Arial Black"/>
                <a:cs typeface="Arial Black"/>
              </a:rPr>
              <a:t>scaturiscono </a:t>
            </a:r>
            <a:r>
              <a:rPr dirty="0" sz="4700" spc="-390">
                <a:latin typeface="Arial Black"/>
                <a:cs typeface="Arial Black"/>
              </a:rPr>
              <a:t>dal </a:t>
            </a:r>
            <a:r>
              <a:rPr dirty="0" sz="4700" spc="-355">
                <a:latin typeface="Arial Black"/>
                <a:cs typeface="Arial Black"/>
              </a:rPr>
              <a:t>confronto </a:t>
            </a:r>
            <a:r>
              <a:rPr dirty="0" sz="4700" spc="-380">
                <a:latin typeface="Arial Black"/>
                <a:cs typeface="Arial Black"/>
              </a:rPr>
              <a:t>tra i </a:t>
            </a:r>
            <a:r>
              <a:rPr dirty="0" sz="4700" spc="-610">
                <a:latin typeface="Arial Black"/>
                <a:cs typeface="Arial Black"/>
              </a:rPr>
              <a:t>successi </a:t>
            </a:r>
            <a:r>
              <a:rPr dirty="0" sz="4700" spc="-555">
                <a:latin typeface="Arial Black"/>
                <a:cs typeface="Arial Black"/>
              </a:rPr>
              <a:t>che  </a:t>
            </a:r>
            <a:r>
              <a:rPr dirty="0" sz="4700" spc="-355">
                <a:latin typeface="Arial Black"/>
                <a:cs typeface="Arial Black"/>
              </a:rPr>
              <a:t>l’individuo </a:t>
            </a:r>
            <a:r>
              <a:rPr dirty="0" sz="4700" spc="-405">
                <a:latin typeface="Arial Black"/>
                <a:cs typeface="Arial Black"/>
              </a:rPr>
              <a:t>ottiene realmente </a:t>
            </a:r>
            <a:r>
              <a:rPr dirty="0" sz="4700" spc="-500">
                <a:latin typeface="Arial Black"/>
                <a:cs typeface="Arial Black"/>
              </a:rPr>
              <a:t>e </a:t>
            </a:r>
            <a:r>
              <a:rPr dirty="0" sz="4700" spc="-440">
                <a:latin typeface="Arial Black"/>
                <a:cs typeface="Arial Black"/>
              </a:rPr>
              <a:t>le </a:t>
            </a:r>
            <a:r>
              <a:rPr dirty="0" sz="4700" spc="-470">
                <a:latin typeface="Arial Black"/>
                <a:cs typeface="Arial Black"/>
              </a:rPr>
              <a:t>aspettative </a:t>
            </a:r>
            <a:r>
              <a:rPr dirty="0" sz="4700" spc="-320">
                <a:latin typeface="Arial Black"/>
                <a:cs typeface="Arial Black"/>
              </a:rPr>
              <a:t>in </a:t>
            </a:r>
            <a:r>
              <a:rPr dirty="0" sz="4700" spc="-355">
                <a:latin typeface="Arial Black"/>
                <a:cs typeface="Arial Black"/>
              </a:rPr>
              <a:t>merito </a:t>
            </a:r>
            <a:r>
              <a:rPr dirty="0" sz="4700" spc="-395">
                <a:latin typeface="Arial Black"/>
                <a:cs typeface="Arial Black"/>
              </a:rPr>
              <a:t>ad  </a:t>
            </a:r>
            <a:r>
              <a:rPr dirty="0" sz="4700" spc="-495">
                <a:latin typeface="Arial Black"/>
                <a:cs typeface="Arial Black"/>
              </a:rPr>
              <a:t>essi.</a:t>
            </a:r>
            <a:endParaRPr sz="47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4600">
              <a:latin typeface="Arial Black"/>
              <a:cs typeface="Arial Black"/>
            </a:endParaRPr>
          </a:p>
          <a:p>
            <a:pPr marL="12700" marR="734060">
              <a:lnSpc>
                <a:spcPct val="115700"/>
              </a:lnSpc>
            </a:pPr>
            <a:r>
              <a:rPr dirty="0" sz="4700" spc="-395">
                <a:latin typeface="Arial Black"/>
                <a:cs typeface="Arial Black"/>
              </a:rPr>
              <a:t>Influenzata </a:t>
            </a:r>
            <a:r>
              <a:rPr dirty="0" sz="4700" spc="-490">
                <a:latin typeface="Arial Black"/>
                <a:cs typeface="Arial Black"/>
              </a:rPr>
              <a:t>anche </a:t>
            </a:r>
            <a:r>
              <a:rPr dirty="0" sz="4700" spc="-395">
                <a:latin typeface="Arial Black"/>
                <a:cs typeface="Arial Black"/>
              </a:rPr>
              <a:t>da </a:t>
            </a:r>
            <a:r>
              <a:rPr dirty="0" sz="4700" spc="-530">
                <a:latin typeface="Arial Black"/>
                <a:cs typeface="Arial Black"/>
              </a:rPr>
              <a:t>ciò </a:t>
            </a:r>
            <a:r>
              <a:rPr dirty="0" sz="4700" spc="-555">
                <a:latin typeface="Arial Black"/>
                <a:cs typeface="Arial Black"/>
              </a:rPr>
              <a:t>che </a:t>
            </a:r>
            <a:r>
              <a:rPr dirty="0" sz="4700" spc="-445">
                <a:latin typeface="Arial Black"/>
                <a:cs typeface="Arial Black"/>
              </a:rPr>
              <a:t>gli </a:t>
            </a:r>
            <a:r>
              <a:rPr dirty="0" sz="4700" spc="-380">
                <a:latin typeface="Arial Black"/>
                <a:cs typeface="Arial Black"/>
              </a:rPr>
              <a:t>altri </a:t>
            </a:r>
            <a:r>
              <a:rPr dirty="0" sz="4700" spc="-390">
                <a:latin typeface="Arial Black"/>
                <a:cs typeface="Arial Black"/>
              </a:rPr>
              <a:t>pensano </a:t>
            </a:r>
            <a:r>
              <a:rPr dirty="0" sz="4700" spc="-320">
                <a:latin typeface="Arial Black"/>
                <a:cs typeface="Arial Black"/>
              </a:rPr>
              <a:t>di </a:t>
            </a:r>
            <a:r>
              <a:rPr dirty="0" sz="4700" spc="-315">
                <a:latin typeface="Arial Black"/>
                <a:cs typeface="Arial Black"/>
              </a:rPr>
              <a:t>noi.  </a:t>
            </a:r>
            <a:r>
              <a:rPr dirty="0" sz="4700" spc="-400">
                <a:latin typeface="Arial Black"/>
                <a:cs typeface="Arial Black"/>
              </a:rPr>
              <a:t>Infatti </a:t>
            </a:r>
            <a:r>
              <a:rPr dirty="0" sz="4700" spc="-455">
                <a:latin typeface="Arial Black"/>
                <a:cs typeface="Arial Black"/>
              </a:rPr>
              <a:t>la </a:t>
            </a:r>
            <a:r>
              <a:rPr dirty="0" sz="4700" spc="-380">
                <a:latin typeface="Arial Black"/>
                <a:cs typeface="Arial Black"/>
              </a:rPr>
              <a:t>persona </a:t>
            </a:r>
            <a:r>
              <a:rPr dirty="0" sz="4700" spc="-395">
                <a:latin typeface="Arial Black"/>
                <a:cs typeface="Arial Black"/>
              </a:rPr>
              <a:t>fa, </a:t>
            </a:r>
            <a:r>
              <a:rPr dirty="0" sz="4700" spc="-300">
                <a:latin typeface="Arial Black"/>
                <a:cs typeface="Arial Black"/>
              </a:rPr>
              <a:t>più o </a:t>
            </a:r>
            <a:r>
              <a:rPr dirty="0" sz="4700" spc="-350">
                <a:latin typeface="Arial Black"/>
                <a:cs typeface="Arial Black"/>
              </a:rPr>
              <a:t>meno </a:t>
            </a:r>
            <a:r>
              <a:rPr dirty="0" sz="4700" spc="-440">
                <a:latin typeface="Arial Black"/>
                <a:cs typeface="Arial Black"/>
              </a:rPr>
              <a:t>consapevolmente, </a:t>
            </a:r>
            <a:r>
              <a:rPr dirty="0" sz="4700" spc="-380">
                <a:latin typeface="Arial Black"/>
                <a:cs typeface="Arial Black"/>
              </a:rPr>
              <a:t>dei  </a:t>
            </a:r>
            <a:r>
              <a:rPr dirty="0" sz="4700" spc="-370">
                <a:latin typeface="Arial Black"/>
                <a:cs typeface="Arial Black"/>
              </a:rPr>
              <a:t>confronti, </a:t>
            </a:r>
            <a:r>
              <a:rPr dirty="0" sz="4700" spc="-484">
                <a:latin typeface="Arial Black"/>
                <a:cs typeface="Arial Black"/>
              </a:rPr>
              <a:t>con </a:t>
            </a:r>
            <a:r>
              <a:rPr dirty="0" sz="4700" spc="-409">
                <a:latin typeface="Arial Black"/>
                <a:cs typeface="Arial Black"/>
              </a:rPr>
              <a:t>l’ambiente </a:t>
            </a:r>
            <a:r>
              <a:rPr dirty="0" sz="4700" spc="-320">
                <a:latin typeface="Arial Black"/>
                <a:cs typeface="Arial Black"/>
              </a:rPr>
              <a:t>in </a:t>
            </a:r>
            <a:r>
              <a:rPr dirty="0" sz="4700" spc="-515">
                <a:latin typeface="Arial Black"/>
                <a:cs typeface="Arial Black"/>
              </a:rPr>
              <a:t>cui</a:t>
            </a:r>
            <a:r>
              <a:rPr dirty="0" sz="4700" spc="-170">
                <a:latin typeface="Arial Black"/>
                <a:cs typeface="Arial Black"/>
              </a:rPr>
              <a:t> </a:t>
            </a:r>
            <a:r>
              <a:rPr dirty="0" sz="4700" spc="-450">
                <a:latin typeface="Arial Black"/>
                <a:cs typeface="Arial Black"/>
              </a:rPr>
              <a:t>vive.</a:t>
            </a:r>
            <a:endParaRPr sz="47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7997" cy="10286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78636" y="1003364"/>
            <a:ext cx="5730875" cy="1016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10">
                <a:solidFill>
                  <a:srgbClr val="6A532B"/>
                </a:solidFill>
              </a:rPr>
              <a:t>Autoefficacia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6000" y="2637227"/>
            <a:ext cx="16220440" cy="6426200"/>
          </a:xfrm>
          <a:prstGeom prst="rect">
            <a:avLst/>
          </a:prstGeom>
        </p:spPr>
        <p:txBody>
          <a:bodyPr wrap="square" lIns="0" tIns="1270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dirty="0" sz="4500" spc="-465">
                <a:latin typeface="Arial Black"/>
                <a:cs typeface="Arial Black"/>
              </a:rPr>
              <a:t>Fiducia </a:t>
            </a:r>
            <a:r>
              <a:rPr dirty="0" sz="4500" spc="-385">
                <a:latin typeface="Arial Black"/>
                <a:cs typeface="Arial Black"/>
              </a:rPr>
              <a:t>nelle </a:t>
            </a:r>
            <a:r>
              <a:rPr dirty="0" sz="4500" spc="-280">
                <a:latin typeface="Arial Black"/>
                <a:cs typeface="Arial Black"/>
              </a:rPr>
              <a:t>proprie </a:t>
            </a:r>
            <a:r>
              <a:rPr dirty="0" sz="4500" spc="-515">
                <a:latin typeface="Arial Black"/>
                <a:cs typeface="Arial Black"/>
              </a:rPr>
              <a:t>capacità, </a:t>
            </a:r>
            <a:r>
              <a:rPr dirty="0" sz="4500" spc="-395">
                <a:latin typeface="Arial Black"/>
                <a:cs typeface="Arial Black"/>
              </a:rPr>
              <a:t>abilità, </a:t>
            </a:r>
            <a:r>
              <a:rPr dirty="0" sz="4500" spc="-380">
                <a:latin typeface="Arial Black"/>
                <a:cs typeface="Arial Black"/>
              </a:rPr>
              <a:t>potenzialità</a:t>
            </a:r>
            <a:r>
              <a:rPr dirty="0" sz="4500" spc="35">
                <a:latin typeface="Arial Black"/>
                <a:cs typeface="Arial Black"/>
              </a:rPr>
              <a:t> </a:t>
            </a:r>
            <a:r>
              <a:rPr dirty="0" sz="4500" spc="-305">
                <a:latin typeface="Arial Black"/>
                <a:cs typeface="Arial Black"/>
              </a:rPr>
              <a:t>di</a:t>
            </a:r>
            <a:endParaRPr sz="4500">
              <a:latin typeface="Arial Black"/>
              <a:cs typeface="Arial Black"/>
            </a:endParaRPr>
          </a:p>
          <a:p>
            <a:pPr marL="12700" marR="5080">
              <a:lnSpc>
                <a:spcPts val="6300"/>
              </a:lnSpc>
              <a:spcBef>
                <a:spcPts val="359"/>
              </a:spcBef>
            </a:pPr>
            <a:r>
              <a:rPr dirty="0" sz="4500" spc="-450">
                <a:latin typeface="Arial Black"/>
                <a:cs typeface="Arial Black"/>
              </a:rPr>
              <a:t>esercitare </a:t>
            </a:r>
            <a:r>
              <a:rPr dirty="0" sz="4500" spc="-240">
                <a:latin typeface="Arial Black"/>
                <a:cs typeface="Arial Black"/>
              </a:rPr>
              <a:t>un </a:t>
            </a:r>
            <a:r>
              <a:rPr dirty="0" sz="4500" spc="-360">
                <a:latin typeface="Arial Black"/>
                <a:cs typeface="Arial Black"/>
              </a:rPr>
              <a:t>controllo </a:t>
            </a:r>
            <a:r>
              <a:rPr dirty="0" sz="4500" spc="-420">
                <a:latin typeface="Arial Black"/>
                <a:cs typeface="Arial Black"/>
              </a:rPr>
              <a:t>sugli </a:t>
            </a:r>
            <a:r>
              <a:rPr dirty="0" sz="4500" spc="-409">
                <a:latin typeface="Arial Black"/>
                <a:cs typeface="Arial Black"/>
              </a:rPr>
              <a:t>eventi </a:t>
            </a:r>
            <a:r>
              <a:rPr dirty="0" sz="4500" spc="-480">
                <a:latin typeface="Arial Black"/>
                <a:cs typeface="Arial Black"/>
              </a:rPr>
              <a:t>e </a:t>
            </a:r>
            <a:r>
              <a:rPr dirty="0" sz="4500" spc="-434">
                <a:latin typeface="Arial Black"/>
                <a:cs typeface="Arial Black"/>
              </a:rPr>
              <a:t>gestire </a:t>
            </a:r>
            <a:r>
              <a:rPr dirty="0" sz="4500" spc="-430">
                <a:latin typeface="Arial Black"/>
                <a:cs typeface="Arial Black"/>
              </a:rPr>
              <a:t>la </a:t>
            </a:r>
            <a:r>
              <a:rPr dirty="0" sz="4500" spc="-280">
                <a:latin typeface="Arial Black"/>
                <a:cs typeface="Arial Black"/>
              </a:rPr>
              <a:t>propria </a:t>
            </a:r>
            <a:r>
              <a:rPr dirty="0" sz="4500" spc="-434">
                <a:latin typeface="Arial Black"/>
                <a:cs typeface="Arial Black"/>
              </a:rPr>
              <a:t>vita,  </a:t>
            </a:r>
            <a:r>
              <a:rPr dirty="0" sz="4500" spc="-445">
                <a:latin typeface="Arial Black"/>
                <a:cs typeface="Arial Black"/>
              </a:rPr>
              <a:t>senso </a:t>
            </a:r>
            <a:r>
              <a:rPr dirty="0" sz="4500" spc="-305">
                <a:latin typeface="Arial Black"/>
                <a:cs typeface="Arial Black"/>
              </a:rPr>
              <a:t>di </a:t>
            </a:r>
            <a:r>
              <a:rPr dirty="0" sz="4500" spc="-500">
                <a:latin typeface="Arial Black"/>
                <a:cs typeface="Arial Black"/>
              </a:rPr>
              <a:t>“essere </a:t>
            </a:r>
            <a:r>
              <a:rPr dirty="0" sz="4500" spc="-575">
                <a:latin typeface="Arial Black"/>
                <a:cs typeface="Arial Black"/>
              </a:rPr>
              <a:t>capace </a:t>
            </a:r>
            <a:r>
              <a:rPr dirty="0" sz="4500" spc="-420">
                <a:latin typeface="Arial Black"/>
                <a:cs typeface="Arial Black"/>
              </a:rPr>
              <a:t>di”, </a:t>
            </a:r>
            <a:r>
              <a:rPr dirty="0" sz="4500" spc="-305">
                <a:latin typeface="Arial Black"/>
                <a:cs typeface="Arial Black"/>
              </a:rPr>
              <a:t>di </a:t>
            </a:r>
            <a:r>
              <a:rPr dirty="0" sz="4500" spc="-425">
                <a:latin typeface="Arial Black"/>
                <a:cs typeface="Arial Black"/>
              </a:rPr>
              <a:t>avere </a:t>
            </a:r>
            <a:r>
              <a:rPr dirty="0" sz="4500" spc="-420">
                <a:latin typeface="Arial Black"/>
                <a:cs typeface="Arial Black"/>
              </a:rPr>
              <a:t>le </a:t>
            </a:r>
            <a:r>
              <a:rPr dirty="0" sz="4500" spc="-395">
                <a:latin typeface="Arial Black"/>
                <a:cs typeface="Arial Black"/>
              </a:rPr>
              <a:t>abilità </a:t>
            </a:r>
            <a:r>
              <a:rPr dirty="0" sz="4500" spc="-490">
                <a:latin typeface="Arial Black"/>
                <a:cs typeface="Arial Black"/>
              </a:rPr>
              <a:t>tecniche </a:t>
            </a:r>
            <a:r>
              <a:rPr dirty="0" sz="4500" spc="-295">
                <a:latin typeface="Arial Black"/>
                <a:cs typeface="Arial Black"/>
              </a:rPr>
              <a:t>per  </a:t>
            </a:r>
            <a:r>
              <a:rPr dirty="0" sz="4500" spc="-425">
                <a:latin typeface="Arial Black"/>
                <a:cs typeface="Arial Black"/>
              </a:rPr>
              <a:t>svolgere </a:t>
            </a:r>
            <a:r>
              <a:rPr dirty="0" sz="4500" spc="-465">
                <a:latin typeface="Arial Black"/>
                <a:cs typeface="Arial Black"/>
              </a:rPr>
              <a:t>con </a:t>
            </a:r>
            <a:r>
              <a:rPr dirty="0" sz="4500" spc="-570">
                <a:latin typeface="Arial Black"/>
                <a:cs typeface="Arial Black"/>
              </a:rPr>
              <a:t>successo </a:t>
            </a:r>
            <a:r>
              <a:rPr dirty="0" sz="4500" spc="-240">
                <a:latin typeface="Arial Black"/>
                <a:cs typeface="Arial Black"/>
              </a:rPr>
              <a:t>un </a:t>
            </a:r>
            <a:r>
              <a:rPr dirty="0" sz="4500" spc="-355">
                <a:latin typeface="Arial Black"/>
                <a:cs typeface="Arial Black"/>
              </a:rPr>
              <a:t>determinato </a:t>
            </a:r>
            <a:r>
              <a:rPr dirty="0" sz="4500" spc="-395">
                <a:latin typeface="Arial Black"/>
                <a:cs typeface="Arial Black"/>
              </a:rPr>
              <a:t>compito </a:t>
            </a:r>
            <a:r>
              <a:rPr dirty="0" sz="4500" spc="-530">
                <a:latin typeface="Arial Black"/>
                <a:cs typeface="Arial Black"/>
              </a:rPr>
              <a:t>che </a:t>
            </a:r>
            <a:r>
              <a:rPr dirty="0" sz="4500" spc="-484">
                <a:latin typeface="Arial Black"/>
                <a:cs typeface="Arial Black"/>
              </a:rPr>
              <a:t>si </a:t>
            </a:r>
            <a:r>
              <a:rPr dirty="0" sz="4500" spc="-260">
                <a:latin typeface="Arial Black"/>
                <a:cs typeface="Arial Black"/>
              </a:rPr>
              <a:t>può  </a:t>
            </a:r>
            <a:r>
              <a:rPr dirty="0" sz="4500" spc="-395">
                <a:latin typeface="Arial Black"/>
                <a:cs typeface="Arial Black"/>
              </a:rPr>
              <a:t>avvertire </a:t>
            </a:r>
            <a:r>
              <a:rPr dirty="0" sz="4500" spc="-484">
                <a:latin typeface="Arial Black"/>
                <a:cs typeface="Arial Black"/>
              </a:rPr>
              <a:t>come </a:t>
            </a:r>
            <a:r>
              <a:rPr dirty="0" sz="4500" spc="-370">
                <a:latin typeface="Arial Black"/>
                <a:cs typeface="Arial Black"/>
              </a:rPr>
              <a:t>problematico. </a:t>
            </a:r>
            <a:r>
              <a:rPr dirty="0" sz="4500" spc="-465">
                <a:latin typeface="Arial Black"/>
                <a:cs typeface="Arial Black"/>
              </a:rPr>
              <a:t>L’autoefficacia </a:t>
            </a:r>
            <a:r>
              <a:rPr dirty="0" sz="4500" spc="-360">
                <a:latin typeface="Arial Black"/>
                <a:cs typeface="Arial Black"/>
              </a:rPr>
              <a:t>corrisponde </a:t>
            </a:r>
            <a:r>
              <a:rPr dirty="0" sz="4500" spc="-430">
                <a:latin typeface="Arial Black"/>
                <a:cs typeface="Arial Black"/>
              </a:rPr>
              <a:t>alla  </a:t>
            </a:r>
            <a:r>
              <a:rPr dirty="0" sz="4500" spc="-385">
                <a:latin typeface="Arial Black"/>
                <a:cs typeface="Arial Black"/>
              </a:rPr>
              <a:t>convinzione </a:t>
            </a:r>
            <a:r>
              <a:rPr dirty="0" sz="4500" spc="-305">
                <a:latin typeface="Arial Black"/>
                <a:cs typeface="Arial Black"/>
              </a:rPr>
              <a:t>di </a:t>
            </a:r>
            <a:r>
              <a:rPr dirty="0" sz="4500" spc="-450">
                <a:latin typeface="Arial Black"/>
                <a:cs typeface="Arial Black"/>
              </a:rPr>
              <a:t>“sapere </a:t>
            </a:r>
            <a:r>
              <a:rPr dirty="0" sz="4500" spc="-305">
                <a:latin typeface="Arial Black"/>
                <a:cs typeface="Arial Black"/>
              </a:rPr>
              <a:t>di </a:t>
            </a:r>
            <a:r>
              <a:rPr dirty="0" sz="4500" spc="-400">
                <a:latin typeface="Arial Black"/>
                <a:cs typeface="Arial Black"/>
              </a:rPr>
              <a:t>saper </a:t>
            </a:r>
            <a:r>
              <a:rPr dirty="0" sz="4500" spc="-409">
                <a:latin typeface="Arial Black"/>
                <a:cs typeface="Arial Black"/>
              </a:rPr>
              <a:t>fare”, </a:t>
            </a:r>
            <a:r>
              <a:rPr dirty="0" sz="4500" spc="-530">
                <a:latin typeface="Arial Black"/>
                <a:cs typeface="Arial Black"/>
              </a:rPr>
              <a:t>che </a:t>
            </a:r>
            <a:r>
              <a:rPr dirty="0" sz="4500" spc="-484">
                <a:latin typeface="Arial Black"/>
                <a:cs typeface="Arial Black"/>
              </a:rPr>
              <a:t>si </a:t>
            </a:r>
            <a:r>
              <a:rPr dirty="0" sz="4500" spc="-415">
                <a:latin typeface="Arial Black"/>
                <a:cs typeface="Arial Black"/>
              </a:rPr>
              <a:t>traduce</a:t>
            </a:r>
            <a:r>
              <a:rPr dirty="0" sz="4500" spc="270">
                <a:latin typeface="Arial Black"/>
                <a:cs typeface="Arial Black"/>
              </a:rPr>
              <a:t> </a:t>
            </a:r>
            <a:r>
              <a:rPr dirty="0" sz="4500" spc="-390">
                <a:latin typeface="Arial Black"/>
                <a:cs typeface="Arial Black"/>
              </a:rPr>
              <a:t>nella</a:t>
            </a:r>
            <a:endParaRPr sz="4500">
              <a:latin typeface="Arial Black"/>
              <a:cs typeface="Arial Black"/>
            </a:endParaRPr>
          </a:p>
          <a:p>
            <a:pPr marL="12700" marR="906780">
              <a:lnSpc>
                <a:spcPts val="6300"/>
              </a:lnSpc>
            </a:pPr>
            <a:r>
              <a:rPr dirty="0" sz="4500" spc="-530">
                <a:latin typeface="Arial Black"/>
                <a:cs typeface="Arial Black"/>
              </a:rPr>
              <a:t>capacità </a:t>
            </a:r>
            <a:r>
              <a:rPr dirty="0" sz="4500" spc="-305">
                <a:latin typeface="Arial Black"/>
                <a:cs typeface="Arial Black"/>
              </a:rPr>
              <a:t>di </a:t>
            </a:r>
            <a:r>
              <a:rPr dirty="0" sz="4500" spc="-370">
                <a:latin typeface="Arial Black"/>
                <a:cs typeface="Arial Black"/>
              </a:rPr>
              <a:t>utilizzare </a:t>
            </a:r>
            <a:r>
              <a:rPr dirty="0" sz="4500" spc="-430">
                <a:latin typeface="Arial Black"/>
                <a:cs typeface="Arial Black"/>
              </a:rPr>
              <a:t>al </a:t>
            </a:r>
            <a:r>
              <a:rPr dirty="0" sz="4500" spc="-390">
                <a:latin typeface="Arial Black"/>
                <a:cs typeface="Arial Black"/>
              </a:rPr>
              <a:t>meglio </a:t>
            </a:r>
            <a:r>
              <a:rPr dirty="0" sz="4500" spc="-420">
                <a:latin typeface="Arial Black"/>
                <a:cs typeface="Arial Black"/>
              </a:rPr>
              <a:t>le </a:t>
            </a:r>
            <a:r>
              <a:rPr dirty="0" sz="4500" spc="-280">
                <a:latin typeface="Arial Black"/>
                <a:cs typeface="Arial Black"/>
              </a:rPr>
              <a:t>proprie </a:t>
            </a:r>
            <a:r>
              <a:rPr dirty="0" sz="4500" spc="-395">
                <a:latin typeface="Arial Black"/>
                <a:cs typeface="Arial Black"/>
              </a:rPr>
              <a:t>abilità, </a:t>
            </a:r>
            <a:r>
              <a:rPr dirty="0" sz="4500" spc="-335">
                <a:latin typeface="Arial Black"/>
                <a:cs typeface="Arial Black"/>
              </a:rPr>
              <a:t>traendo </a:t>
            </a:r>
            <a:r>
              <a:rPr dirty="0" sz="4500" spc="-365">
                <a:latin typeface="Arial Black"/>
                <a:cs typeface="Arial Black"/>
              </a:rPr>
              <a:t>il  </a:t>
            </a:r>
            <a:r>
              <a:rPr dirty="0" sz="4500" spc="-425">
                <a:latin typeface="Arial Black"/>
                <a:cs typeface="Arial Black"/>
              </a:rPr>
              <a:t>massimo </a:t>
            </a:r>
            <a:r>
              <a:rPr dirty="0" sz="4500" spc="-430">
                <a:latin typeface="Arial Black"/>
                <a:cs typeface="Arial Black"/>
              </a:rPr>
              <a:t>vantaggio </a:t>
            </a:r>
            <a:r>
              <a:rPr dirty="0" sz="4500" spc="-390">
                <a:latin typeface="Arial Black"/>
                <a:cs typeface="Arial Black"/>
              </a:rPr>
              <a:t>dalle </a:t>
            </a:r>
            <a:r>
              <a:rPr dirty="0" sz="4500" spc="-395">
                <a:latin typeface="Arial Black"/>
                <a:cs typeface="Arial Black"/>
              </a:rPr>
              <a:t>possibilità</a:t>
            </a:r>
            <a:r>
              <a:rPr dirty="0" sz="4500" spc="-110">
                <a:latin typeface="Arial Black"/>
                <a:cs typeface="Arial Black"/>
              </a:rPr>
              <a:t> </a:t>
            </a:r>
            <a:r>
              <a:rPr dirty="0" sz="4500" spc="-375">
                <a:latin typeface="Arial Black"/>
                <a:cs typeface="Arial Black"/>
              </a:rPr>
              <a:t>dell’ambiente.</a:t>
            </a:r>
            <a:endParaRPr sz="45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7997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49252" y="1003361"/>
            <a:ext cx="11590020" cy="1016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85">
                <a:solidFill>
                  <a:srgbClr val="6A532B"/>
                </a:solidFill>
              </a:rPr>
              <a:t>Autostima </a:t>
            </a:r>
            <a:r>
              <a:rPr dirty="0" spc="100">
                <a:solidFill>
                  <a:srgbClr val="6A532B"/>
                </a:solidFill>
              </a:rPr>
              <a:t>vs</a:t>
            </a:r>
            <a:r>
              <a:rPr dirty="0" spc="-660">
                <a:solidFill>
                  <a:srgbClr val="6A532B"/>
                </a:solidFill>
              </a:rPr>
              <a:t> </a:t>
            </a:r>
            <a:r>
              <a:rPr dirty="0" spc="310">
                <a:solidFill>
                  <a:srgbClr val="6A532B"/>
                </a:solidFill>
              </a:rPr>
              <a:t>Autoefficacia</a:t>
            </a:r>
          </a:p>
        </p:txBody>
      </p:sp>
      <p:sp>
        <p:nvSpPr>
          <p:cNvPr id="4" name="object 4"/>
          <p:cNvSpPr/>
          <p:nvPr/>
        </p:nvSpPr>
        <p:spPr>
          <a:xfrm>
            <a:off x="1485899" y="3016954"/>
            <a:ext cx="180975" cy="180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485899" y="6636453"/>
            <a:ext cx="180975" cy="180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901080" y="2651182"/>
            <a:ext cx="15350490" cy="65405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5900"/>
              </a:lnSpc>
              <a:spcBef>
                <a:spcPts val="95"/>
              </a:spcBef>
            </a:pPr>
            <a:r>
              <a:rPr dirty="0" sz="4100" spc="-400">
                <a:latin typeface="Arial Black"/>
                <a:cs typeface="Arial Black"/>
              </a:rPr>
              <a:t>L’autostima </a:t>
            </a:r>
            <a:r>
              <a:rPr dirty="0" sz="4100" spc="-345">
                <a:latin typeface="Arial Black"/>
                <a:cs typeface="Arial Black"/>
              </a:rPr>
              <a:t>deriva da </a:t>
            </a:r>
            <a:r>
              <a:rPr dirty="0" sz="4100" spc="-225">
                <a:latin typeface="Arial Black"/>
                <a:cs typeface="Arial Black"/>
              </a:rPr>
              <a:t>un </a:t>
            </a:r>
            <a:r>
              <a:rPr dirty="0" sz="4100" spc="-409">
                <a:latin typeface="Arial Black"/>
                <a:cs typeface="Arial Black"/>
              </a:rPr>
              <a:t>senso </a:t>
            </a:r>
            <a:r>
              <a:rPr dirty="0" sz="4100" spc="-20" i="1">
                <a:latin typeface="Arial"/>
                <a:cs typeface="Arial"/>
              </a:rPr>
              <a:t>globale </a:t>
            </a:r>
            <a:r>
              <a:rPr dirty="0" sz="4100" spc="-280">
                <a:latin typeface="Arial Black"/>
                <a:cs typeface="Arial Black"/>
              </a:rPr>
              <a:t>di </a:t>
            </a:r>
            <a:r>
              <a:rPr dirty="0" sz="4100" spc="-350">
                <a:latin typeface="Arial Black"/>
                <a:cs typeface="Arial Black"/>
              </a:rPr>
              <a:t>identità </a:t>
            </a:r>
            <a:r>
              <a:rPr dirty="0" sz="4100" spc="-325">
                <a:latin typeface="Arial Black"/>
                <a:cs typeface="Arial Black"/>
              </a:rPr>
              <a:t>all’interno </a:t>
            </a:r>
            <a:r>
              <a:rPr dirty="0" sz="4100" spc="-335">
                <a:latin typeface="Arial Black"/>
                <a:cs typeface="Arial Black"/>
              </a:rPr>
              <a:t>del  </a:t>
            </a:r>
            <a:r>
              <a:rPr dirty="0" sz="4100" spc="-340">
                <a:latin typeface="Arial Black"/>
                <a:cs typeface="Arial Black"/>
              </a:rPr>
              <a:t>quale </a:t>
            </a:r>
            <a:r>
              <a:rPr dirty="0" sz="4100" spc="-395">
                <a:latin typeface="Arial Black"/>
                <a:cs typeface="Arial Black"/>
              </a:rPr>
              <a:t>la </a:t>
            </a:r>
            <a:r>
              <a:rPr dirty="0" sz="4100" spc="-335">
                <a:latin typeface="Arial Black"/>
                <a:cs typeface="Arial Black"/>
              </a:rPr>
              <a:t>persona </a:t>
            </a:r>
            <a:r>
              <a:rPr dirty="0" sz="4100" spc="-240">
                <a:latin typeface="Arial Black"/>
                <a:cs typeface="Arial Black"/>
              </a:rPr>
              <a:t>può </a:t>
            </a:r>
            <a:r>
              <a:rPr dirty="0" sz="4100" spc="-345">
                <a:latin typeface="Arial Black"/>
                <a:cs typeface="Arial Black"/>
              </a:rPr>
              <a:t>sperimentare </a:t>
            </a:r>
            <a:r>
              <a:rPr dirty="0" sz="4100" spc="-385">
                <a:latin typeface="Arial Black"/>
                <a:cs typeface="Arial Black"/>
              </a:rPr>
              <a:t>le </a:t>
            </a:r>
            <a:r>
              <a:rPr dirty="0" sz="4100" spc="-260">
                <a:latin typeface="Arial Black"/>
                <a:cs typeface="Arial Black"/>
              </a:rPr>
              <a:t>proprie </a:t>
            </a:r>
            <a:r>
              <a:rPr dirty="0" sz="4100" spc="-434">
                <a:latin typeface="Arial Black"/>
                <a:cs typeface="Arial Black"/>
              </a:rPr>
              <a:t>specifiche  </a:t>
            </a:r>
            <a:r>
              <a:rPr dirty="0" sz="4100" spc="-490">
                <a:latin typeface="Arial Black"/>
                <a:cs typeface="Arial Black"/>
              </a:rPr>
              <a:t>capacità </a:t>
            </a:r>
            <a:r>
              <a:rPr dirty="0" sz="4100" spc="-434">
                <a:latin typeface="Arial Black"/>
                <a:cs typeface="Arial Black"/>
              </a:rPr>
              <a:t>e </a:t>
            </a:r>
            <a:r>
              <a:rPr dirty="0" sz="4100" spc="-365">
                <a:latin typeface="Arial Black"/>
                <a:cs typeface="Arial Black"/>
              </a:rPr>
              <a:t>percepirsi </a:t>
            </a:r>
            <a:r>
              <a:rPr dirty="0" sz="4100" spc="-420">
                <a:latin typeface="Arial Black"/>
                <a:cs typeface="Arial Black"/>
              </a:rPr>
              <a:t>autoefficace </a:t>
            </a:r>
            <a:r>
              <a:rPr dirty="0" sz="4100" spc="-280">
                <a:latin typeface="Arial Black"/>
                <a:cs typeface="Arial Black"/>
              </a:rPr>
              <a:t>in </a:t>
            </a:r>
            <a:r>
              <a:rPr dirty="0" sz="4100" spc="-335">
                <a:latin typeface="Arial Black"/>
                <a:cs typeface="Arial Black"/>
              </a:rPr>
              <a:t>determinati </a:t>
            </a:r>
            <a:r>
              <a:rPr dirty="0" sz="4100" spc="-330">
                <a:latin typeface="Arial Black"/>
                <a:cs typeface="Arial Black"/>
              </a:rPr>
              <a:t>ambiti. </a:t>
            </a:r>
            <a:r>
              <a:rPr dirty="0" sz="4100" spc="-405">
                <a:latin typeface="Arial Black"/>
                <a:cs typeface="Arial Black"/>
              </a:rPr>
              <a:t>Tende  </a:t>
            </a:r>
            <a:r>
              <a:rPr dirty="0" sz="4100" spc="-455">
                <a:latin typeface="Arial Black"/>
                <a:cs typeface="Arial Black"/>
              </a:rPr>
              <a:t>a </a:t>
            </a:r>
            <a:r>
              <a:rPr dirty="0" sz="4100" spc="-350">
                <a:latin typeface="Arial Black"/>
                <a:cs typeface="Arial Black"/>
              </a:rPr>
              <a:t>mantenersi </a:t>
            </a:r>
            <a:r>
              <a:rPr dirty="0" sz="4100" spc="-390">
                <a:latin typeface="Arial Black"/>
                <a:cs typeface="Arial Black"/>
              </a:rPr>
              <a:t>stabile </a:t>
            </a:r>
            <a:r>
              <a:rPr dirty="0" sz="4100" spc="-270">
                <a:latin typeface="Arial Black"/>
                <a:cs typeface="Arial Black"/>
              </a:rPr>
              <a:t>quando </a:t>
            </a:r>
            <a:r>
              <a:rPr dirty="0" sz="4100" spc="-434">
                <a:latin typeface="Arial Black"/>
                <a:cs typeface="Arial Black"/>
              </a:rPr>
              <a:t>è </a:t>
            </a:r>
            <a:r>
              <a:rPr dirty="0" sz="4100" spc="-370">
                <a:latin typeface="Arial Black"/>
                <a:cs typeface="Arial Black"/>
              </a:rPr>
              <a:t>sufficientemente</a:t>
            </a:r>
            <a:r>
              <a:rPr dirty="0" sz="4100" spc="60">
                <a:latin typeface="Arial Black"/>
                <a:cs typeface="Arial Black"/>
              </a:rPr>
              <a:t> </a:t>
            </a:r>
            <a:r>
              <a:rPr dirty="0" sz="4100" spc="-290">
                <a:latin typeface="Arial Black"/>
                <a:cs typeface="Arial Black"/>
              </a:rPr>
              <a:t>forte.</a:t>
            </a:r>
            <a:endParaRPr sz="41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4000">
              <a:latin typeface="Arial Black"/>
              <a:cs typeface="Arial Black"/>
            </a:endParaRPr>
          </a:p>
          <a:p>
            <a:pPr marL="12700" marR="710565">
              <a:lnSpc>
                <a:spcPct val="115900"/>
              </a:lnSpc>
              <a:spcBef>
                <a:spcPts val="5"/>
              </a:spcBef>
            </a:pPr>
            <a:r>
              <a:rPr dirty="0" sz="4100" spc="-415">
                <a:latin typeface="Arial Black"/>
                <a:cs typeface="Arial Black"/>
              </a:rPr>
              <a:t>L'autoefficacia </a:t>
            </a:r>
            <a:r>
              <a:rPr dirty="0" sz="4100" spc="-434">
                <a:latin typeface="Arial Black"/>
                <a:cs typeface="Arial Black"/>
              </a:rPr>
              <a:t>è </a:t>
            </a:r>
            <a:r>
              <a:rPr dirty="0" sz="4100" spc="-395">
                <a:latin typeface="Arial Black"/>
                <a:cs typeface="Arial Black"/>
              </a:rPr>
              <a:t>la </a:t>
            </a:r>
            <a:r>
              <a:rPr dirty="0" sz="4100" spc="-370">
                <a:latin typeface="Arial Black"/>
                <a:cs typeface="Arial Black"/>
              </a:rPr>
              <a:t>percezione </a:t>
            </a:r>
            <a:r>
              <a:rPr dirty="0" sz="4100" spc="-280">
                <a:latin typeface="Arial Black"/>
                <a:cs typeface="Arial Black"/>
              </a:rPr>
              <a:t>di </a:t>
            </a:r>
            <a:r>
              <a:rPr dirty="0" sz="4100" spc="-430">
                <a:latin typeface="Arial Black"/>
                <a:cs typeface="Arial Black"/>
              </a:rPr>
              <a:t>essere </a:t>
            </a:r>
            <a:r>
              <a:rPr dirty="0" sz="4100" spc="-509">
                <a:latin typeface="Arial Black"/>
                <a:cs typeface="Arial Black"/>
              </a:rPr>
              <a:t>capaci </a:t>
            </a:r>
            <a:r>
              <a:rPr dirty="0" sz="4100" spc="-280">
                <a:latin typeface="Arial Black"/>
                <a:cs typeface="Arial Black"/>
              </a:rPr>
              <a:t>di </a:t>
            </a:r>
            <a:r>
              <a:rPr dirty="0" sz="4100" spc="-385">
                <a:latin typeface="Arial Black"/>
                <a:cs typeface="Arial Black"/>
              </a:rPr>
              <a:t>eseguire le  </a:t>
            </a:r>
            <a:r>
              <a:rPr dirty="0" sz="4100" spc="-330">
                <a:latin typeface="Arial Black"/>
                <a:cs typeface="Arial Black"/>
              </a:rPr>
              <a:t>azioni </a:t>
            </a:r>
            <a:r>
              <a:rPr dirty="0" sz="4100" spc="-440">
                <a:latin typeface="Arial Black"/>
                <a:cs typeface="Arial Black"/>
              </a:rPr>
              <a:t>necessarie </a:t>
            </a:r>
            <a:r>
              <a:rPr dirty="0" sz="4100" spc="-345">
                <a:latin typeface="Arial Black"/>
                <a:cs typeface="Arial Black"/>
              </a:rPr>
              <a:t>ad </a:t>
            </a:r>
            <a:r>
              <a:rPr dirty="0" sz="4100" spc="-225">
                <a:latin typeface="Arial Black"/>
                <a:cs typeface="Arial Black"/>
              </a:rPr>
              <a:t>un </a:t>
            </a:r>
            <a:r>
              <a:rPr dirty="0" sz="4100" spc="-330">
                <a:latin typeface="Arial Black"/>
                <a:cs typeface="Arial Black"/>
              </a:rPr>
              <a:t>determinato </a:t>
            </a:r>
            <a:r>
              <a:rPr dirty="0" sz="4100" spc="-365">
                <a:latin typeface="Arial Black"/>
                <a:cs typeface="Arial Black"/>
              </a:rPr>
              <a:t>compito </a:t>
            </a:r>
            <a:r>
              <a:rPr dirty="0" sz="4100" spc="-434">
                <a:latin typeface="Arial Black"/>
                <a:cs typeface="Arial Black"/>
              </a:rPr>
              <a:t>e </a:t>
            </a:r>
            <a:r>
              <a:rPr dirty="0" sz="4100" spc="-280">
                <a:latin typeface="Arial Black"/>
                <a:cs typeface="Arial Black"/>
              </a:rPr>
              <a:t>di </a:t>
            </a:r>
            <a:r>
              <a:rPr dirty="0" sz="4100" spc="-380">
                <a:latin typeface="Arial Black"/>
                <a:cs typeface="Arial Black"/>
              </a:rPr>
              <a:t>gestirne </a:t>
            </a:r>
            <a:r>
              <a:rPr dirty="0" sz="4100" spc="-385">
                <a:latin typeface="Arial Black"/>
                <a:cs typeface="Arial Black"/>
              </a:rPr>
              <a:t>le  </a:t>
            </a:r>
            <a:r>
              <a:rPr dirty="0" sz="4100" spc="-395">
                <a:latin typeface="Arial Black"/>
                <a:cs typeface="Arial Black"/>
              </a:rPr>
              <a:t>conseguenze. </a:t>
            </a:r>
            <a:r>
              <a:rPr dirty="0" sz="4100" spc="-525">
                <a:latin typeface="Arial Black"/>
                <a:cs typeface="Arial Black"/>
              </a:rPr>
              <a:t>Si </a:t>
            </a:r>
            <a:r>
              <a:rPr dirty="0" sz="4100" spc="-380">
                <a:latin typeface="Arial Black"/>
                <a:cs typeface="Arial Black"/>
              </a:rPr>
              <a:t>riferisce </a:t>
            </a:r>
            <a:r>
              <a:rPr dirty="0" sz="4100" spc="-455">
                <a:latin typeface="Arial Black"/>
                <a:cs typeface="Arial Black"/>
              </a:rPr>
              <a:t>a </a:t>
            </a:r>
            <a:r>
              <a:rPr dirty="0" sz="4100" spc="-45" i="1">
                <a:latin typeface="Arial"/>
                <a:cs typeface="Arial"/>
              </a:rPr>
              <a:t>specifici </a:t>
            </a:r>
            <a:r>
              <a:rPr dirty="0" sz="4100" spc="-340">
                <a:latin typeface="Arial Black"/>
                <a:cs typeface="Arial Black"/>
              </a:rPr>
              <a:t>ambiti </a:t>
            </a:r>
            <a:r>
              <a:rPr dirty="0" sz="4100" spc="-280">
                <a:latin typeface="Arial Black"/>
                <a:cs typeface="Arial Black"/>
              </a:rPr>
              <a:t>di </a:t>
            </a:r>
            <a:r>
              <a:rPr dirty="0" sz="4100" spc="-400">
                <a:latin typeface="Arial Black"/>
                <a:cs typeface="Arial Black"/>
              </a:rPr>
              <a:t>attività </a:t>
            </a:r>
            <a:r>
              <a:rPr dirty="0" sz="4100" spc="-434">
                <a:latin typeface="Arial Black"/>
                <a:cs typeface="Arial Black"/>
              </a:rPr>
              <a:t>e </a:t>
            </a:r>
            <a:r>
              <a:rPr dirty="0" sz="4100" spc="-235">
                <a:latin typeface="Arial Black"/>
                <a:cs typeface="Arial Black"/>
              </a:rPr>
              <a:t>non  </a:t>
            </a:r>
            <a:r>
              <a:rPr dirty="0" sz="4100" spc="-345">
                <a:latin typeface="Arial Black"/>
                <a:cs typeface="Arial Black"/>
              </a:rPr>
              <a:t>direttamente </a:t>
            </a:r>
            <a:r>
              <a:rPr dirty="0" sz="4100" spc="-400">
                <a:latin typeface="Arial Black"/>
                <a:cs typeface="Arial Black"/>
              </a:rPr>
              <a:t>alla </a:t>
            </a:r>
            <a:r>
              <a:rPr dirty="0" sz="4100" spc="-365">
                <a:latin typeface="Arial Black"/>
                <a:cs typeface="Arial Black"/>
              </a:rPr>
              <a:t>globalità </a:t>
            </a:r>
            <a:r>
              <a:rPr dirty="0" sz="4100" spc="-360">
                <a:latin typeface="Arial Black"/>
                <a:cs typeface="Arial Black"/>
              </a:rPr>
              <a:t>della</a:t>
            </a:r>
            <a:r>
              <a:rPr dirty="0" sz="4100" spc="-114">
                <a:latin typeface="Arial Black"/>
                <a:cs typeface="Arial Black"/>
              </a:rPr>
              <a:t> </a:t>
            </a:r>
            <a:r>
              <a:rPr dirty="0" sz="4100" spc="-350">
                <a:latin typeface="Arial Black"/>
                <a:cs typeface="Arial Black"/>
              </a:rPr>
              <a:t>personalità</a:t>
            </a:r>
            <a:endParaRPr sz="41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7997" cy="10286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719414" y="1003367"/>
            <a:ext cx="6849109" cy="1016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5">
                <a:solidFill>
                  <a:srgbClr val="6A532B"/>
                </a:solidFill>
              </a:rPr>
              <a:t>Locus </a:t>
            </a:r>
            <a:r>
              <a:rPr dirty="0" spc="340">
                <a:solidFill>
                  <a:srgbClr val="6A532B"/>
                </a:solidFill>
              </a:rPr>
              <a:t>of</a:t>
            </a:r>
            <a:r>
              <a:rPr dirty="0" spc="-315">
                <a:solidFill>
                  <a:srgbClr val="6A532B"/>
                </a:solidFill>
              </a:rPr>
              <a:t> </a:t>
            </a:r>
            <a:r>
              <a:rPr dirty="0" spc="315">
                <a:solidFill>
                  <a:srgbClr val="6A532B"/>
                </a:solidFill>
              </a:rPr>
              <a:t>control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6000" y="2652469"/>
            <a:ext cx="15718155" cy="5969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95"/>
              </a:spcBef>
            </a:pPr>
            <a:r>
              <a:rPr dirty="0" sz="4200" spc="-400">
                <a:latin typeface="Arial Black"/>
                <a:cs typeface="Arial Black"/>
              </a:rPr>
              <a:t>Percezione </a:t>
            </a:r>
            <a:r>
              <a:rPr dirty="0" sz="4200" spc="-340">
                <a:latin typeface="Arial Black"/>
                <a:cs typeface="Arial Black"/>
              </a:rPr>
              <a:t>del controllo </a:t>
            </a:r>
            <a:r>
              <a:rPr dirty="0" sz="4200" spc="-370">
                <a:latin typeface="Arial Black"/>
                <a:cs typeface="Arial Black"/>
              </a:rPr>
              <a:t>degli </a:t>
            </a:r>
            <a:r>
              <a:rPr dirty="0" sz="4200" spc="-385">
                <a:latin typeface="Arial Black"/>
                <a:cs typeface="Arial Black"/>
              </a:rPr>
              <a:t>eventi </a:t>
            </a:r>
            <a:r>
              <a:rPr dirty="0" sz="4200" spc="-495">
                <a:latin typeface="Arial Black"/>
                <a:cs typeface="Arial Black"/>
              </a:rPr>
              <a:t>che </a:t>
            </a:r>
            <a:r>
              <a:rPr dirty="0" sz="4200" spc="-285">
                <a:latin typeface="Arial Black"/>
                <a:cs typeface="Arial Black"/>
              </a:rPr>
              <a:t>ognuno </a:t>
            </a:r>
            <a:r>
              <a:rPr dirty="0" sz="4200" spc="-355">
                <a:latin typeface="Arial Black"/>
                <a:cs typeface="Arial Black"/>
              </a:rPr>
              <a:t>ha,  </a:t>
            </a:r>
            <a:r>
              <a:rPr dirty="0" sz="4200" spc="-395">
                <a:latin typeface="Arial Black"/>
                <a:cs typeface="Arial Black"/>
              </a:rPr>
              <a:t>atteggiamento </a:t>
            </a:r>
            <a:r>
              <a:rPr dirty="0" sz="4200" spc="-370">
                <a:latin typeface="Arial Black"/>
                <a:cs typeface="Arial Black"/>
              </a:rPr>
              <a:t>mentale </a:t>
            </a:r>
            <a:r>
              <a:rPr dirty="0" sz="4200" spc="-380">
                <a:latin typeface="Arial Black"/>
                <a:cs typeface="Arial Black"/>
              </a:rPr>
              <a:t>grazie </a:t>
            </a:r>
            <a:r>
              <a:rPr dirty="0" sz="4200" spc="-405">
                <a:latin typeface="Arial Black"/>
                <a:cs typeface="Arial Black"/>
              </a:rPr>
              <a:t>al </a:t>
            </a:r>
            <a:r>
              <a:rPr dirty="0" sz="4200" spc="-340">
                <a:latin typeface="Arial Black"/>
                <a:cs typeface="Arial Black"/>
              </a:rPr>
              <a:t>quale </a:t>
            </a:r>
            <a:r>
              <a:rPr dirty="0" sz="4200" spc="-450">
                <a:latin typeface="Arial Black"/>
                <a:cs typeface="Arial Black"/>
              </a:rPr>
              <a:t>si </a:t>
            </a:r>
            <a:r>
              <a:rPr dirty="0" sz="4200" spc="-385">
                <a:latin typeface="Arial Black"/>
                <a:cs typeface="Arial Black"/>
              </a:rPr>
              <a:t>riescono </a:t>
            </a:r>
            <a:r>
              <a:rPr dirty="0" sz="4200" spc="-470">
                <a:latin typeface="Arial Black"/>
                <a:cs typeface="Arial Black"/>
              </a:rPr>
              <a:t>a </a:t>
            </a:r>
            <a:r>
              <a:rPr dirty="0" sz="4200" spc="-315">
                <a:latin typeface="Arial Black"/>
                <a:cs typeface="Arial Black"/>
              </a:rPr>
              <a:t>influenzare  </a:t>
            </a:r>
            <a:r>
              <a:rPr dirty="0" sz="4200" spc="-395">
                <a:latin typeface="Arial Black"/>
                <a:cs typeface="Arial Black"/>
              </a:rPr>
              <a:t>le </a:t>
            </a:r>
            <a:r>
              <a:rPr dirty="0" sz="4200" spc="-260">
                <a:latin typeface="Arial Black"/>
                <a:cs typeface="Arial Black"/>
              </a:rPr>
              <a:t>proprie </a:t>
            </a:r>
            <a:r>
              <a:rPr dirty="0" sz="4200" spc="-335">
                <a:latin typeface="Arial Black"/>
                <a:cs typeface="Arial Black"/>
              </a:rPr>
              <a:t>azioni </a:t>
            </a:r>
            <a:r>
              <a:rPr dirty="0" sz="4200" spc="-445">
                <a:latin typeface="Arial Black"/>
                <a:cs typeface="Arial Black"/>
              </a:rPr>
              <a:t>e </a:t>
            </a:r>
            <a:r>
              <a:rPr dirty="0" sz="4200" spc="-340">
                <a:latin typeface="Arial Black"/>
                <a:cs typeface="Arial Black"/>
              </a:rPr>
              <a:t>i </a:t>
            </a:r>
            <a:r>
              <a:rPr dirty="0" sz="4200" spc="-355">
                <a:latin typeface="Arial Black"/>
                <a:cs typeface="Arial Black"/>
              </a:rPr>
              <a:t>risultati </a:t>
            </a:r>
            <a:r>
              <a:rPr dirty="0" sz="4200" spc="-495">
                <a:latin typeface="Arial Black"/>
                <a:cs typeface="Arial Black"/>
              </a:rPr>
              <a:t>che </a:t>
            </a:r>
            <a:r>
              <a:rPr dirty="0" sz="4200" spc="-335">
                <a:latin typeface="Arial Black"/>
                <a:cs typeface="Arial Black"/>
              </a:rPr>
              <a:t>ne</a:t>
            </a:r>
            <a:r>
              <a:rPr dirty="0" sz="4200" spc="145">
                <a:latin typeface="Arial Black"/>
                <a:cs typeface="Arial Black"/>
              </a:rPr>
              <a:t> </a:t>
            </a:r>
            <a:r>
              <a:rPr dirty="0" sz="4200" spc="-320">
                <a:latin typeface="Arial Black"/>
                <a:cs typeface="Arial Black"/>
              </a:rPr>
              <a:t>derivano.</a:t>
            </a:r>
            <a:endParaRPr sz="42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47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dirty="0" sz="4200" spc="-280">
                <a:latin typeface="Arial Black"/>
                <a:cs typeface="Arial Black"/>
              </a:rPr>
              <a:t>Ognuno </a:t>
            </a:r>
            <a:r>
              <a:rPr dirty="0" sz="4200" spc="-285">
                <a:latin typeface="Arial Black"/>
                <a:cs typeface="Arial Black"/>
              </a:rPr>
              <a:t>di </a:t>
            </a:r>
            <a:r>
              <a:rPr dirty="0" sz="4200" spc="-275">
                <a:latin typeface="Arial Black"/>
                <a:cs typeface="Arial Black"/>
              </a:rPr>
              <a:t>noi </a:t>
            </a:r>
            <a:r>
              <a:rPr dirty="0" sz="4200" spc="-385">
                <a:latin typeface="Arial Black"/>
                <a:cs typeface="Arial Black"/>
              </a:rPr>
              <a:t>possiede </a:t>
            </a:r>
            <a:r>
              <a:rPr dirty="0" sz="4200" spc="-225">
                <a:latin typeface="Arial Black"/>
                <a:cs typeface="Arial Black"/>
              </a:rPr>
              <a:t>un </a:t>
            </a:r>
            <a:r>
              <a:rPr dirty="0" sz="4200" spc="-495">
                <a:latin typeface="Arial Black"/>
                <a:cs typeface="Arial Black"/>
              </a:rPr>
              <a:t>Locus </a:t>
            </a:r>
            <a:r>
              <a:rPr dirty="0" sz="4200" spc="-240">
                <a:latin typeface="Arial Black"/>
                <a:cs typeface="Arial Black"/>
              </a:rPr>
              <a:t>of </a:t>
            </a:r>
            <a:r>
              <a:rPr dirty="0" sz="4200" spc="-330">
                <a:latin typeface="Arial Black"/>
                <a:cs typeface="Arial Black"/>
              </a:rPr>
              <a:t>Control, </a:t>
            </a:r>
            <a:r>
              <a:rPr dirty="0" sz="4200" spc="-495">
                <a:latin typeface="Arial Black"/>
                <a:cs typeface="Arial Black"/>
              </a:rPr>
              <a:t>che </a:t>
            </a:r>
            <a:r>
              <a:rPr dirty="0" sz="4200" spc="-240">
                <a:latin typeface="Arial Black"/>
                <a:cs typeface="Arial Black"/>
              </a:rPr>
              <a:t>può</a:t>
            </a:r>
            <a:r>
              <a:rPr dirty="0" sz="4200" spc="-85">
                <a:latin typeface="Arial Black"/>
                <a:cs typeface="Arial Black"/>
              </a:rPr>
              <a:t> </a:t>
            </a:r>
            <a:r>
              <a:rPr dirty="0" sz="4200" spc="-415">
                <a:latin typeface="Arial Black"/>
                <a:cs typeface="Arial Black"/>
              </a:rPr>
              <a:t>essere:</a:t>
            </a:r>
            <a:endParaRPr sz="4200">
              <a:latin typeface="Arial Black"/>
              <a:cs typeface="Arial Black"/>
            </a:endParaRPr>
          </a:p>
          <a:p>
            <a:pPr marL="12700" marR="1315085">
              <a:lnSpc>
                <a:spcPts val="5850"/>
              </a:lnSpc>
              <a:spcBef>
                <a:spcPts val="330"/>
              </a:spcBef>
            </a:pPr>
            <a:r>
              <a:rPr dirty="0" sz="4200" spc="-545">
                <a:latin typeface="Arial Black"/>
                <a:cs typeface="Arial Black"/>
              </a:rPr>
              <a:t>ESTERNO: </a:t>
            </a:r>
            <a:r>
              <a:rPr dirty="0" sz="4200" spc="-455">
                <a:latin typeface="Arial Black"/>
                <a:cs typeface="Arial Black"/>
              </a:rPr>
              <a:t>chi </a:t>
            </a:r>
            <a:r>
              <a:rPr dirty="0" sz="4200" spc="-395">
                <a:latin typeface="Arial Black"/>
                <a:cs typeface="Arial Black"/>
              </a:rPr>
              <a:t>attribuisce </a:t>
            </a:r>
            <a:r>
              <a:rPr dirty="0" sz="4200" spc="-340">
                <a:latin typeface="Arial Black"/>
                <a:cs typeface="Arial Black"/>
              </a:rPr>
              <a:t>il </a:t>
            </a:r>
            <a:r>
              <a:rPr dirty="0" sz="4200" spc="-530">
                <a:latin typeface="Arial Black"/>
                <a:cs typeface="Arial Black"/>
              </a:rPr>
              <a:t>successo </a:t>
            </a:r>
            <a:r>
              <a:rPr dirty="0" sz="4200" spc="-265">
                <a:latin typeface="Arial Black"/>
                <a:cs typeface="Arial Black"/>
              </a:rPr>
              <a:t>o </a:t>
            </a:r>
            <a:r>
              <a:rPr dirty="0" sz="4200" spc="-340">
                <a:latin typeface="Arial Black"/>
                <a:cs typeface="Arial Black"/>
              </a:rPr>
              <a:t>il </a:t>
            </a:r>
            <a:r>
              <a:rPr dirty="0" sz="4200" spc="-330">
                <a:latin typeface="Arial Black"/>
                <a:cs typeface="Arial Black"/>
              </a:rPr>
              <a:t>fallimento </a:t>
            </a:r>
            <a:r>
              <a:rPr dirty="0" sz="4200" spc="-470">
                <a:latin typeface="Arial Black"/>
                <a:cs typeface="Arial Black"/>
              </a:rPr>
              <a:t>a </a:t>
            </a:r>
            <a:r>
              <a:rPr dirty="0" sz="4200" spc="-500">
                <a:latin typeface="Arial Black"/>
                <a:cs typeface="Arial Black"/>
              </a:rPr>
              <a:t>cause  </a:t>
            </a:r>
            <a:r>
              <a:rPr dirty="0" sz="4200" spc="-380">
                <a:latin typeface="Arial Black"/>
                <a:cs typeface="Arial Black"/>
              </a:rPr>
              <a:t>esterne</a:t>
            </a:r>
            <a:endParaRPr sz="42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dirty="0" sz="4200" spc="-465">
                <a:latin typeface="Arial Black"/>
                <a:cs typeface="Arial Black"/>
              </a:rPr>
              <a:t>INTERNO: </a:t>
            </a:r>
            <a:r>
              <a:rPr dirty="0" sz="4200" spc="-455">
                <a:latin typeface="Arial Black"/>
                <a:cs typeface="Arial Black"/>
              </a:rPr>
              <a:t>chi </a:t>
            </a:r>
            <a:r>
              <a:rPr dirty="0" sz="4200" spc="-395">
                <a:latin typeface="Arial Black"/>
                <a:cs typeface="Arial Black"/>
              </a:rPr>
              <a:t>attribuisce </a:t>
            </a:r>
            <a:r>
              <a:rPr dirty="0" sz="4200" spc="-340">
                <a:latin typeface="Arial Black"/>
                <a:cs typeface="Arial Black"/>
              </a:rPr>
              <a:t>il </a:t>
            </a:r>
            <a:r>
              <a:rPr dirty="0" sz="4200" spc="-530">
                <a:latin typeface="Arial Black"/>
                <a:cs typeface="Arial Black"/>
              </a:rPr>
              <a:t>successo </a:t>
            </a:r>
            <a:r>
              <a:rPr dirty="0" sz="4200" spc="-265">
                <a:latin typeface="Arial Black"/>
                <a:cs typeface="Arial Black"/>
              </a:rPr>
              <a:t>o </a:t>
            </a:r>
            <a:r>
              <a:rPr dirty="0" sz="4200" spc="-340">
                <a:latin typeface="Arial Black"/>
                <a:cs typeface="Arial Black"/>
              </a:rPr>
              <a:t>il </a:t>
            </a:r>
            <a:r>
              <a:rPr dirty="0" sz="4200" spc="-330">
                <a:latin typeface="Arial Black"/>
                <a:cs typeface="Arial Black"/>
              </a:rPr>
              <a:t>fallimento </a:t>
            </a:r>
            <a:r>
              <a:rPr dirty="0" sz="4200" spc="-470">
                <a:latin typeface="Arial Black"/>
                <a:cs typeface="Arial Black"/>
              </a:rPr>
              <a:t>a </a:t>
            </a:r>
            <a:r>
              <a:rPr dirty="0" sz="4200" spc="-505">
                <a:latin typeface="Arial Black"/>
                <a:cs typeface="Arial Black"/>
              </a:rPr>
              <a:t>se</a:t>
            </a:r>
            <a:r>
              <a:rPr dirty="0" sz="4200" spc="-415">
                <a:latin typeface="Arial Black"/>
                <a:cs typeface="Arial Black"/>
              </a:rPr>
              <a:t> </a:t>
            </a:r>
            <a:r>
              <a:rPr dirty="0" sz="4200" spc="-475">
                <a:latin typeface="Arial Black"/>
                <a:cs typeface="Arial Black"/>
              </a:rPr>
              <a:t>stessi</a:t>
            </a:r>
            <a:endParaRPr sz="42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7997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88460" y="1003367"/>
            <a:ext cx="4511675" cy="1016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85">
                <a:solidFill>
                  <a:srgbClr val="6A532B"/>
                </a:solidFill>
              </a:rPr>
              <a:t>Autostima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6000" y="2657814"/>
            <a:ext cx="15438119" cy="63823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238760">
              <a:lnSpc>
                <a:spcPct val="115900"/>
              </a:lnSpc>
              <a:spcBef>
                <a:spcPts val="100"/>
              </a:spcBef>
            </a:pPr>
            <a:r>
              <a:rPr dirty="0" sz="4000" spc="-375">
                <a:latin typeface="Arial Black"/>
                <a:cs typeface="Arial Black"/>
              </a:rPr>
              <a:t>Negli </a:t>
            </a:r>
            <a:r>
              <a:rPr dirty="0" sz="4000" spc="-310">
                <a:latin typeface="Arial Black"/>
                <a:cs typeface="Arial Black"/>
              </a:rPr>
              <a:t>sport </a:t>
            </a:r>
            <a:r>
              <a:rPr dirty="0" sz="4000" spc="-275">
                <a:latin typeface="Arial Black"/>
                <a:cs typeface="Arial Black"/>
              </a:rPr>
              <a:t>di gruppo, </a:t>
            </a:r>
            <a:r>
              <a:rPr dirty="0" sz="4000" spc="-434">
                <a:latin typeface="Arial Black"/>
                <a:cs typeface="Arial Black"/>
              </a:rPr>
              <a:t>come </a:t>
            </a:r>
            <a:r>
              <a:rPr dirty="0" sz="4000" spc="-385">
                <a:latin typeface="Arial Black"/>
                <a:cs typeface="Arial Black"/>
              </a:rPr>
              <a:t>la </a:t>
            </a:r>
            <a:r>
              <a:rPr dirty="0" sz="4000" spc="-340">
                <a:latin typeface="Arial Black"/>
                <a:cs typeface="Arial Black"/>
              </a:rPr>
              <a:t>pallavolo, </a:t>
            </a:r>
            <a:r>
              <a:rPr dirty="0" sz="4000" spc="-295">
                <a:latin typeface="Arial Black"/>
                <a:cs typeface="Arial Black"/>
              </a:rPr>
              <a:t>una </a:t>
            </a:r>
            <a:r>
              <a:rPr dirty="0" sz="4000" spc="-325">
                <a:latin typeface="Arial Black"/>
                <a:cs typeface="Arial Black"/>
              </a:rPr>
              <a:t>persona </a:t>
            </a:r>
            <a:r>
              <a:rPr dirty="0" sz="4000" spc="-235">
                <a:latin typeface="Arial Black"/>
                <a:cs typeface="Arial Black"/>
              </a:rPr>
              <a:t>può </a:t>
            </a:r>
            <a:r>
              <a:rPr dirty="0" sz="4000" spc="-380">
                <a:latin typeface="Arial Black"/>
                <a:cs typeface="Arial Black"/>
              </a:rPr>
              <a:t>avere  </a:t>
            </a:r>
            <a:r>
              <a:rPr dirty="0" sz="4000" spc="-295">
                <a:latin typeface="Arial Black"/>
                <a:cs typeface="Arial Black"/>
              </a:rPr>
              <a:t>una </a:t>
            </a:r>
            <a:r>
              <a:rPr dirty="0" sz="4000" spc="-275">
                <a:latin typeface="Arial Black"/>
                <a:cs typeface="Arial Black"/>
              </a:rPr>
              <a:t>buona </a:t>
            </a:r>
            <a:r>
              <a:rPr dirty="0" sz="4000" spc="-365">
                <a:latin typeface="Arial Black"/>
                <a:cs typeface="Arial Black"/>
              </a:rPr>
              <a:t>autostima </a:t>
            </a:r>
            <a:r>
              <a:rPr dirty="0" sz="4000" spc="-235">
                <a:latin typeface="Arial Black"/>
                <a:cs typeface="Arial Black"/>
              </a:rPr>
              <a:t>non </a:t>
            </a:r>
            <a:r>
              <a:rPr dirty="0" sz="4000" spc="-345">
                <a:latin typeface="Arial Black"/>
                <a:cs typeface="Arial Black"/>
              </a:rPr>
              <a:t>solo </a:t>
            </a:r>
            <a:r>
              <a:rPr dirty="0" sz="4000" spc="-420">
                <a:latin typeface="Arial Black"/>
                <a:cs typeface="Arial Black"/>
              </a:rPr>
              <a:t>legata </a:t>
            </a:r>
            <a:r>
              <a:rPr dirty="0" sz="4000" spc="-335">
                <a:latin typeface="Arial Black"/>
                <a:cs typeface="Arial Black"/>
              </a:rPr>
              <a:t>ad </a:t>
            </a:r>
            <a:r>
              <a:rPr dirty="0" sz="4000" spc="-385">
                <a:latin typeface="Arial Black"/>
                <a:cs typeface="Arial Black"/>
              </a:rPr>
              <a:t>aspetti </a:t>
            </a:r>
            <a:r>
              <a:rPr dirty="0" sz="4000" spc="-275">
                <a:latin typeface="Arial Black"/>
                <a:cs typeface="Arial Black"/>
              </a:rPr>
              <a:t>di </a:t>
            </a:r>
            <a:r>
              <a:rPr dirty="0" sz="4000" spc="-325">
                <a:latin typeface="Arial Black"/>
                <a:cs typeface="Arial Black"/>
              </a:rPr>
              <a:t>performance,  </a:t>
            </a:r>
            <a:r>
              <a:rPr dirty="0" sz="4000" spc="-370">
                <a:latin typeface="Arial Black"/>
                <a:cs typeface="Arial Black"/>
              </a:rPr>
              <a:t>ma </a:t>
            </a:r>
            <a:r>
              <a:rPr dirty="0" sz="4000" spc="-420">
                <a:latin typeface="Arial Black"/>
                <a:cs typeface="Arial Black"/>
              </a:rPr>
              <a:t>anche </a:t>
            </a:r>
            <a:r>
              <a:rPr dirty="0" sz="4000" spc="-350">
                <a:latin typeface="Arial Black"/>
                <a:cs typeface="Arial Black"/>
              </a:rPr>
              <a:t>nella </a:t>
            </a:r>
            <a:r>
              <a:rPr dirty="0" sz="4000" spc="-475">
                <a:latin typeface="Arial Black"/>
                <a:cs typeface="Arial Black"/>
              </a:rPr>
              <a:t>capacità </a:t>
            </a:r>
            <a:r>
              <a:rPr dirty="0" sz="4000" spc="-275">
                <a:latin typeface="Arial Black"/>
                <a:cs typeface="Arial Black"/>
              </a:rPr>
              <a:t>di </a:t>
            </a:r>
            <a:r>
              <a:rPr dirty="0" sz="4000" spc="-310">
                <a:latin typeface="Arial Black"/>
                <a:cs typeface="Arial Black"/>
              </a:rPr>
              <a:t>fare </a:t>
            </a:r>
            <a:r>
              <a:rPr dirty="0" sz="4000" spc="-275">
                <a:latin typeface="Arial Black"/>
                <a:cs typeface="Arial Black"/>
              </a:rPr>
              <a:t>gruppo, di </a:t>
            </a:r>
            <a:r>
              <a:rPr dirty="0" sz="4000" spc="-420">
                <a:latin typeface="Arial Black"/>
                <a:cs typeface="Arial Black"/>
              </a:rPr>
              <a:t>essere </a:t>
            </a:r>
            <a:r>
              <a:rPr dirty="0" sz="4000" spc="-220">
                <a:latin typeface="Arial Black"/>
                <a:cs typeface="Arial Black"/>
              </a:rPr>
              <a:t>un </a:t>
            </a:r>
            <a:r>
              <a:rPr dirty="0" sz="4000" spc="-260">
                <a:latin typeface="Arial Black"/>
                <a:cs typeface="Arial Black"/>
              </a:rPr>
              <a:t>punto</a:t>
            </a:r>
            <a:r>
              <a:rPr dirty="0" sz="4000" spc="130">
                <a:latin typeface="Arial Black"/>
                <a:cs typeface="Arial Black"/>
              </a:rPr>
              <a:t> </a:t>
            </a:r>
            <a:r>
              <a:rPr dirty="0" sz="4000" spc="-275">
                <a:latin typeface="Arial Black"/>
                <a:cs typeface="Arial Black"/>
              </a:rPr>
              <a:t>di</a:t>
            </a:r>
            <a:endParaRPr sz="4000">
              <a:latin typeface="Arial Black"/>
              <a:cs typeface="Arial Black"/>
            </a:endParaRPr>
          </a:p>
          <a:p>
            <a:pPr algn="just" marL="12700">
              <a:lnSpc>
                <a:spcPct val="100000"/>
              </a:lnSpc>
              <a:spcBef>
                <a:spcPts val="760"/>
              </a:spcBef>
            </a:pPr>
            <a:r>
              <a:rPr dirty="0" sz="4000" spc="-285">
                <a:latin typeface="Arial Black"/>
                <a:cs typeface="Arial Black"/>
              </a:rPr>
              <a:t>riferimento </a:t>
            </a:r>
            <a:r>
              <a:rPr dirty="0" sz="4000" spc="-265">
                <a:latin typeface="Arial Black"/>
                <a:cs typeface="Arial Black"/>
              </a:rPr>
              <a:t>per </a:t>
            </a:r>
            <a:r>
              <a:rPr dirty="0" sz="4000" spc="-375">
                <a:latin typeface="Arial Black"/>
                <a:cs typeface="Arial Black"/>
              </a:rPr>
              <a:t>le </a:t>
            </a:r>
            <a:r>
              <a:rPr dirty="0" sz="4000" spc="-390">
                <a:latin typeface="Arial Black"/>
                <a:cs typeface="Arial Black"/>
              </a:rPr>
              <a:t>compagne </a:t>
            </a:r>
            <a:r>
              <a:rPr dirty="0" sz="4000" spc="-275">
                <a:latin typeface="Arial Black"/>
                <a:cs typeface="Arial Black"/>
              </a:rPr>
              <a:t>di </a:t>
            </a:r>
            <a:r>
              <a:rPr dirty="0" sz="4000" spc="-320">
                <a:latin typeface="Arial Black"/>
                <a:cs typeface="Arial Black"/>
              </a:rPr>
              <a:t>squadra </a:t>
            </a:r>
            <a:r>
              <a:rPr dirty="0" sz="4000" spc="-450">
                <a:latin typeface="Arial Black"/>
                <a:cs typeface="Arial Black"/>
              </a:rPr>
              <a:t>a </a:t>
            </a:r>
            <a:r>
              <a:rPr dirty="0" sz="4000" spc="-345">
                <a:latin typeface="Arial Black"/>
                <a:cs typeface="Arial Black"/>
              </a:rPr>
              <a:t>livello </a:t>
            </a:r>
            <a:r>
              <a:rPr dirty="0" sz="4000" spc="-340">
                <a:latin typeface="Arial Black"/>
                <a:cs typeface="Arial Black"/>
              </a:rPr>
              <a:t>emotivo,</a:t>
            </a:r>
            <a:r>
              <a:rPr dirty="0" sz="4000" spc="-20">
                <a:latin typeface="Arial Black"/>
                <a:cs typeface="Arial Black"/>
              </a:rPr>
              <a:t> </a:t>
            </a:r>
            <a:r>
              <a:rPr dirty="0" sz="4000" spc="-270">
                <a:latin typeface="Arial Black"/>
                <a:cs typeface="Arial Black"/>
              </a:rPr>
              <a:t>in</a:t>
            </a:r>
            <a:endParaRPr sz="4000">
              <a:latin typeface="Arial Black"/>
              <a:cs typeface="Arial Black"/>
            </a:endParaRPr>
          </a:p>
          <a:p>
            <a:pPr marL="12700" marR="5080">
              <a:lnSpc>
                <a:spcPts val="5560"/>
              </a:lnSpc>
              <a:spcBef>
                <a:spcPts val="315"/>
              </a:spcBef>
            </a:pPr>
            <a:r>
              <a:rPr dirty="0" sz="4000" spc="-290">
                <a:latin typeface="Arial Black"/>
                <a:cs typeface="Arial Black"/>
              </a:rPr>
              <a:t>quanto </a:t>
            </a:r>
            <a:r>
              <a:rPr dirty="0" sz="4000" spc="-440">
                <a:latin typeface="Arial Black"/>
                <a:cs typeface="Arial Black"/>
              </a:rPr>
              <a:t>riesce </a:t>
            </a:r>
            <a:r>
              <a:rPr dirty="0" sz="4000" spc="-450">
                <a:latin typeface="Arial Black"/>
                <a:cs typeface="Arial Black"/>
              </a:rPr>
              <a:t>a </a:t>
            </a:r>
            <a:r>
              <a:rPr dirty="0" sz="4000" spc="-340">
                <a:latin typeface="Arial Black"/>
                <a:cs typeface="Arial Black"/>
              </a:rPr>
              <a:t>motivarle, </a:t>
            </a:r>
            <a:r>
              <a:rPr dirty="0" sz="4000" spc="-310">
                <a:latin typeface="Arial Black"/>
                <a:cs typeface="Arial Black"/>
              </a:rPr>
              <a:t>supportarle, </a:t>
            </a:r>
            <a:r>
              <a:rPr dirty="0" sz="4000" spc="-370">
                <a:latin typeface="Arial Black"/>
                <a:cs typeface="Arial Black"/>
              </a:rPr>
              <a:t>incoraggiarle </a:t>
            </a:r>
            <a:r>
              <a:rPr dirty="0" sz="4000" spc="-430">
                <a:latin typeface="Arial Black"/>
                <a:cs typeface="Arial Black"/>
              </a:rPr>
              <a:t>e </a:t>
            </a:r>
            <a:r>
              <a:rPr dirty="0" sz="4000" spc="-450">
                <a:latin typeface="Arial Black"/>
                <a:cs typeface="Arial Black"/>
              </a:rPr>
              <a:t>a </a:t>
            </a:r>
            <a:r>
              <a:rPr dirty="0" sz="4000" spc="-315">
                <a:latin typeface="Arial Black"/>
                <a:cs typeface="Arial Black"/>
              </a:rPr>
              <a:t>tirarle </a:t>
            </a:r>
            <a:r>
              <a:rPr dirty="0" sz="4000" spc="-380">
                <a:latin typeface="Arial Black"/>
                <a:cs typeface="Arial Black"/>
              </a:rPr>
              <a:t>su  </a:t>
            </a:r>
            <a:r>
              <a:rPr dirty="0" sz="4000" spc="-265">
                <a:latin typeface="Arial Black"/>
                <a:cs typeface="Arial Black"/>
              </a:rPr>
              <a:t>quando </a:t>
            </a:r>
            <a:r>
              <a:rPr dirty="0" sz="4000" spc="-360">
                <a:latin typeface="Arial Black"/>
                <a:cs typeface="Arial Black"/>
              </a:rPr>
              <a:t>cadono, </a:t>
            </a:r>
            <a:r>
              <a:rPr dirty="0" sz="4000" spc="-440">
                <a:latin typeface="Arial Black"/>
                <a:cs typeface="Arial Black"/>
              </a:rPr>
              <a:t>sia </a:t>
            </a:r>
            <a:r>
              <a:rPr dirty="0" sz="4000" spc="-450">
                <a:latin typeface="Arial Black"/>
                <a:cs typeface="Arial Black"/>
              </a:rPr>
              <a:t>a </a:t>
            </a:r>
            <a:r>
              <a:rPr dirty="0" sz="4000" spc="-345">
                <a:latin typeface="Arial Black"/>
                <a:cs typeface="Arial Black"/>
              </a:rPr>
              <a:t>livello </a:t>
            </a:r>
            <a:r>
              <a:rPr dirty="0" sz="4000" spc="-405">
                <a:latin typeface="Arial Black"/>
                <a:cs typeface="Arial Black"/>
              </a:rPr>
              <a:t>fisico </a:t>
            </a:r>
            <a:r>
              <a:rPr dirty="0" sz="4000" spc="-475">
                <a:latin typeface="Arial Black"/>
                <a:cs typeface="Arial Black"/>
              </a:rPr>
              <a:t>che</a:t>
            </a:r>
            <a:r>
              <a:rPr dirty="0" sz="4000" spc="160">
                <a:latin typeface="Arial Black"/>
                <a:cs typeface="Arial Black"/>
              </a:rPr>
              <a:t> </a:t>
            </a:r>
            <a:r>
              <a:rPr dirty="0" sz="4000" spc="-400">
                <a:latin typeface="Arial Black"/>
                <a:cs typeface="Arial Black"/>
              </a:rPr>
              <a:t>psicologico.</a:t>
            </a:r>
            <a:endParaRPr sz="40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dirty="0" sz="4000" spc="-585">
                <a:latin typeface="Arial Black"/>
                <a:cs typeface="Arial Black"/>
              </a:rPr>
              <a:t>A </a:t>
            </a:r>
            <a:r>
              <a:rPr dirty="0" sz="4000" spc="-365">
                <a:latin typeface="Arial Black"/>
                <a:cs typeface="Arial Black"/>
              </a:rPr>
              <a:t>volte </a:t>
            </a:r>
            <a:r>
              <a:rPr dirty="0" sz="4000" spc="-335">
                <a:latin typeface="Arial Black"/>
                <a:cs typeface="Arial Black"/>
              </a:rPr>
              <a:t>qualità </a:t>
            </a:r>
            <a:r>
              <a:rPr dirty="0" sz="4000" spc="-275">
                <a:latin typeface="Arial Black"/>
                <a:cs typeface="Arial Black"/>
              </a:rPr>
              <a:t>di </a:t>
            </a:r>
            <a:r>
              <a:rPr dirty="0" sz="4000" spc="-340">
                <a:latin typeface="Arial Black"/>
                <a:cs typeface="Arial Black"/>
              </a:rPr>
              <a:t>questo </a:t>
            </a:r>
            <a:r>
              <a:rPr dirty="0" sz="4000" spc="-295">
                <a:latin typeface="Arial Black"/>
                <a:cs typeface="Arial Black"/>
              </a:rPr>
              <a:t>tipo </a:t>
            </a:r>
            <a:r>
              <a:rPr dirty="0" sz="4000" spc="-330">
                <a:latin typeface="Arial Black"/>
                <a:cs typeface="Arial Black"/>
              </a:rPr>
              <a:t>possono </a:t>
            </a:r>
            <a:r>
              <a:rPr dirty="0" sz="4000" spc="-375">
                <a:latin typeface="Arial Black"/>
                <a:cs typeface="Arial Black"/>
              </a:rPr>
              <a:t>compensare</a:t>
            </a:r>
            <a:r>
              <a:rPr dirty="0" sz="4000" spc="-630">
                <a:latin typeface="Arial Black"/>
                <a:cs typeface="Arial Black"/>
              </a:rPr>
              <a:t> </a:t>
            </a:r>
            <a:r>
              <a:rPr dirty="0" sz="4000" spc="-295">
                <a:latin typeface="Arial Black"/>
                <a:cs typeface="Arial Black"/>
              </a:rPr>
              <a:t>una</a:t>
            </a:r>
            <a:endParaRPr sz="4000">
              <a:latin typeface="Arial Black"/>
              <a:cs typeface="Arial Black"/>
            </a:endParaRPr>
          </a:p>
          <a:p>
            <a:pPr marL="12700" marR="425450">
              <a:lnSpc>
                <a:spcPts val="5560"/>
              </a:lnSpc>
              <a:spcBef>
                <a:spcPts val="315"/>
              </a:spcBef>
            </a:pPr>
            <a:r>
              <a:rPr dirty="0" sz="4000" spc="-325">
                <a:latin typeface="Arial Black"/>
                <a:cs typeface="Arial Black"/>
              </a:rPr>
              <a:t>performance </a:t>
            </a:r>
            <a:r>
              <a:rPr dirty="0" sz="4000" spc="-235">
                <a:latin typeface="Arial Black"/>
                <a:cs typeface="Arial Black"/>
              </a:rPr>
              <a:t>non </a:t>
            </a:r>
            <a:r>
              <a:rPr dirty="0" sz="4000" spc="-440">
                <a:latin typeface="Arial Black"/>
                <a:cs typeface="Arial Black"/>
              </a:rPr>
              <a:t>eccellente, </a:t>
            </a:r>
            <a:r>
              <a:rPr dirty="0" sz="4000" spc="-270">
                <a:latin typeface="Arial Black"/>
                <a:cs typeface="Arial Black"/>
              </a:rPr>
              <a:t>in </a:t>
            </a:r>
            <a:r>
              <a:rPr dirty="0" sz="4000" spc="-290">
                <a:latin typeface="Arial Black"/>
                <a:cs typeface="Arial Black"/>
              </a:rPr>
              <a:t>quanto </a:t>
            </a:r>
            <a:r>
              <a:rPr dirty="0" sz="4000" spc="-350">
                <a:latin typeface="Arial Black"/>
                <a:cs typeface="Arial Black"/>
              </a:rPr>
              <a:t>questi elementi </a:t>
            </a:r>
            <a:r>
              <a:rPr dirty="0" sz="4000" spc="-275">
                <a:latin typeface="Arial Black"/>
                <a:cs typeface="Arial Black"/>
              </a:rPr>
              <a:t>portano  </a:t>
            </a:r>
            <a:r>
              <a:rPr dirty="0" sz="4000" spc="-385">
                <a:latin typeface="Arial Black"/>
                <a:cs typeface="Arial Black"/>
              </a:rPr>
              <a:t>alla </a:t>
            </a:r>
            <a:r>
              <a:rPr dirty="0" sz="4000" spc="-320">
                <a:latin typeface="Arial Black"/>
                <a:cs typeface="Arial Black"/>
              </a:rPr>
              <a:t>squadra </a:t>
            </a:r>
            <a:r>
              <a:rPr dirty="0" sz="4000" spc="-330">
                <a:latin typeface="Arial Black"/>
                <a:cs typeface="Arial Black"/>
              </a:rPr>
              <a:t>quella </a:t>
            </a:r>
            <a:r>
              <a:rPr dirty="0" sz="4000" spc="-405">
                <a:latin typeface="Arial Black"/>
                <a:cs typeface="Arial Black"/>
              </a:rPr>
              <a:t>marcia </a:t>
            </a:r>
            <a:r>
              <a:rPr dirty="0" sz="4000" spc="-270">
                <a:latin typeface="Arial Black"/>
                <a:cs typeface="Arial Black"/>
              </a:rPr>
              <a:t>in</a:t>
            </a:r>
            <a:r>
              <a:rPr dirty="0" sz="4000" spc="-65">
                <a:latin typeface="Arial Black"/>
                <a:cs typeface="Arial Black"/>
              </a:rPr>
              <a:t> </a:t>
            </a:r>
            <a:r>
              <a:rPr dirty="0" sz="4000" spc="-260">
                <a:latin typeface="Arial Black"/>
                <a:cs typeface="Arial Black"/>
              </a:rPr>
              <a:t>più.</a:t>
            </a:r>
            <a:endParaRPr sz="4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6000" y="3495569"/>
            <a:ext cx="16106140" cy="5765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7000"/>
              </a:lnSpc>
              <a:spcBef>
                <a:spcPts val="95"/>
              </a:spcBef>
            </a:pPr>
            <a:r>
              <a:rPr dirty="0" sz="4600" spc="-360">
                <a:latin typeface="Arial Black"/>
                <a:cs typeface="Arial Black"/>
              </a:rPr>
              <a:t>Antonio </a:t>
            </a:r>
            <a:r>
              <a:rPr dirty="0" sz="4600" spc="-480">
                <a:latin typeface="Arial Black"/>
                <a:cs typeface="Arial Black"/>
              </a:rPr>
              <a:t>è </a:t>
            </a:r>
            <a:r>
              <a:rPr dirty="0" sz="4600" spc="-240">
                <a:latin typeface="Arial Black"/>
                <a:cs typeface="Arial Black"/>
              </a:rPr>
              <a:t>un </a:t>
            </a:r>
            <a:r>
              <a:rPr dirty="0" sz="4600" spc="-405">
                <a:latin typeface="Arial Black"/>
                <a:cs typeface="Arial Black"/>
              </a:rPr>
              <a:t>ragazzo </a:t>
            </a:r>
            <a:r>
              <a:rPr dirty="0" sz="4600" spc="-305">
                <a:latin typeface="Arial Black"/>
                <a:cs typeface="Arial Black"/>
              </a:rPr>
              <a:t>di </a:t>
            </a:r>
            <a:r>
              <a:rPr dirty="0" sz="4600" spc="-440">
                <a:latin typeface="Arial Black"/>
                <a:cs typeface="Arial Black"/>
              </a:rPr>
              <a:t>altezza </a:t>
            </a:r>
            <a:r>
              <a:rPr dirty="0" sz="4600" spc="-390">
                <a:latin typeface="Arial Black"/>
                <a:cs typeface="Arial Black"/>
              </a:rPr>
              <a:t>media, </a:t>
            </a:r>
            <a:r>
              <a:rPr dirty="0" sz="4600" spc="-254">
                <a:latin typeface="Arial Black"/>
                <a:cs typeface="Arial Black"/>
              </a:rPr>
              <a:t>non </a:t>
            </a:r>
            <a:r>
              <a:rPr dirty="0" sz="4600" spc="-490">
                <a:latin typeface="Arial Black"/>
                <a:cs typeface="Arial Black"/>
              </a:rPr>
              <a:t>si </a:t>
            </a:r>
            <a:r>
              <a:rPr dirty="0" sz="4600" spc="-385">
                <a:latin typeface="Arial Black"/>
                <a:cs typeface="Arial Black"/>
              </a:rPr>
              <a:t>era </a:t>
            </a:r>
            <a:r>
              <a:rPr dirty="0" sz="4600" spc="-395">
                <a:latin typeface="Arial Black"/>
                <a:cs typeface="Arial Black"/>
              </a:rPr>
              <a:t>mai  </a:t>
            </a:r>
            <a:r>
              <a:rPr dirty="0" sz="4600" spc="-405">
                <a:latin typeface="Arial Black"/>
                <a:cs typeface="Arial Black"/>
              </a:rPr>
              <a:t>sentito </a:t>
            </a:r>
            <a:r>
              <a:rPr dirty="0" sz="4600" spc="-445">
                <a:latin typeface="Arial Black"/>
                <a:cs typeface="Arial Black"/>
              </a:rPr>
              <a:t>basso, </a:t>
            </a:r>
            <a:r>
              <a:rPr dirty="0" sz="4600" spc="-405">
                <a:latin typeface="Arial Black"/>
                <a:cs typeface="Arial Black"/>
              </a:rPr>
              <a:t>finché </a:t>
            </a:r>
            <a:r>
              <a:rPr dirty="0" sz="4600" spc="-240">
                <a:latin typeface="Arial Black"/>
                <a:cs typeface="Arial Black"/>
              </a:rPr>
              <a:t>un </a:t>
            </a:r>
            <a:r>
              <a:rPr dirty="0" sz="4600" spc="-315">
                <a:latin typeface="Arial Black"/>
                <a:cs typeface="Arial Black"/>
              </a:rPr>
              <a:t>giorno </a:t>
            </a:r>
            <a:r>
              <a:rPr dirty="0" sz="4600" spc="-305">
                <a:latin typeface="Arial Black"/>
                <a:cs typeface="Arial Black"/>
              </a:rPr>
              <a:t>in </a:t>
            </a:r>
            <a:r>
              <a:rPr dirty="0" sz="4600" spc="-415">
                <a:latin typeface="Arial Black"/>
                <a:cs typeface="Arial Black"/>
              </a:rPr>
              <a:t>palestra </a:t>
            </a:r>
            <a:r>
              <a:rPr dirty="0" sz="4600" spc="-254">
                <a:latin typeface="Arial Black"/>
                <a:cs typeface="Arial Black"/>
              </a:rPr>
              <a:t>non </a:t>
            </a:r>
            <a:r>
              <a:rPr dirty="0" sz="4600" spc="-450">
                <a:latin typeface="Arial Black"/>
                <a:cs typeface="Arial Black"/>
              </a:rPr>
              <a:t>sente </a:t>
            </a:r>
            <a:r>
              <a:rPr dirty="0" sz="4600" spc="-330">
                <a:latin typeface="Arial Black"/>
                <a:cs typeface="Arial Black"/>
              </a:rPr>
              <a:t>una  </a:t>
            </a:r>
            <a:r>
              <a:rPr dirty="0" sz="4600" spc="-450">
                <a:latin typeface="Arial Black"/>
                <a:cs typeface="Arial Black"/>
              </a:rPr>
              <a:t>discussione </a:t>
            </a:r>
            <a:r>
              <a:rPr dirty="0" sz="4600" spc="-360">
                <a:latin typeface="Arial Black"/>
                <a:cs typeface="Arial Black"/>
              </a:rPr>
              <a:t>tra </a:t>
            </a:r>
            <a:r>
              <a:rPr dirty="0" sz="4600" spc="-325">
                <a:latin typeface="Arial Black"/>
                <a:cs typeface="Arial Black"/>
              </a:rPr>
              <a:t>due </a:t>
            </a:r>
            <a:r>
              <a:rPr dirty="0" sz="4600" spc="-425">
                <a:latin typeface="Arial Black"/>
                <a:cs typeface="Arial Black"/>
              </a:rPr>
              <a:t>compagni </a:t>
            </a:r>
            <a:r>
              <a:rPr dirty="0" sz="4600" spc="-305">
                <a:latin typeface="Arial Black"/>
                <a:cs typeface="Arial Black"/>
              </a:rPr>
              <a:t>di </a:t>
            </a:r>
            <a:r>
              <a:rPr dirty="0" sz="4600" spc="-370">
                <a:latin typeface="Arial Black"/>
                <a:cs typeface="Arial Black"/>
              </a:rPr>
              <a:t>squadra, </a:t>
            </a:r>
            <a:r>
              <a:rPr dirty="0" sz="4600" spc="-285">
                <a:latin typeface="Arial Black"/>
                <a:cs typeface="Arial Black"/>
              </a:rPr>
              <a:t>più </a:t>
            </a:r>
            <a:r>
              <a:rPr dirty="0" sz="4600" spc="-415">
                <a:latin typeface="Arial Black"/>
                <a:cs typeface="Arial Black"/>
              </a:rPr>
              <a:t>alti </a:t>
            </a:r>
            <a:r>
              <a:rPr dirty="0" sz="4600" spc="-305">
                <a:latin typeface="Arial Black"/>
                <a:cs typeface="Arial Black"/>
              </a:rPr>
              <a:t>di </a:t>
            </a:r>
            <a:r>
              <a:rPr dirty="0" sz="4600" spc="-345">
                <a:latin typeface="Arial Black"/>
                <a:cs typeface="Arial Black"/>
              </a:rPr>
              <a:t>lui, </a:t>
            </a:r>
            <a:r>
              <a:rPr dirty="0" sz="4600" spc="-535">
                <a:latin typeface="Arial Black"/>
                <a:cs typeface="Arial Black"/>
              </a:rPr>
              <a:t>che  </a:t>
            </a:r>
            <a:r>
              <a:rPr dirty="0" sz="4600" spc="-340">
                <a:latin typeface="Arial Black"/>
                <a:cs typeface="Arial Black"/>
              </a:rPr>
              <a:t>temono </a:t>
            </a:r>
            <a:r>
              <a:rPr dirty="0" sz="4600" spc="-305">
                <a:latin typeface="Arial Black"/>
                <a:cs typeface="Arial Black"/>
              </a:rPr>
              <a:t>di </a:t>
            </a:r>
            <a:r>
              <a:rPr dirty="0" sz="4600" spc="-254">
                <a:latin typeface="Arial Black"/>
                <a:cs typeface="Arial Black"/>
              </a:rPr>
              <a:t>non </a:t>
            </a:r>
            <a:r>
              <a:rPr dirty="0" sz="4600" spc="-475">
                <a:latin typeface="Arial Black"/>
                <a:cs typeface="Arial Black"/>
              </a:rPr>
              <a:t>essere </a:t>
            </a:r>
            <a:r>
              <a:rPr dirty="0" sz="4600" spc="-420">
                <a:latin typeface="Arial Black"/>
                <a:cs typeface="Arial Black"/>
              </a:rPr>
              <a:t>abbastanza </a:t>
            </a:r>
            <a:r>
              <a:rPr dirty="0" sz="4600" spc="-415">
                <a:latin typeface="Arial Black"/>
                <a:cs typeface="Arial Black"/>
              </a:rPr>
              <a:t>alti </a:t>
            </a:r>
            <a:r>
              <a:rPr dirty="0" sz="4600" spc="-300">
                <a:latin typeface="Arial Black"/>
                <a:cs typeface="Arial Black"/>
              </a:rPr>
              <a:t>per </a:t>
            </a:r>
            <a:r>
              <a:rPr dirty="0" sz="4600" spc="-360">
                <a:latin typeface="Arial Black"/>
                <a:cs typeface="Arial Black"/>
              </a:rPr>
              <a:t>arrivare </a:t>
            </a:r>
            <a:r>
              <a:rPr dirty="0" sz="4600" spc="-240">
                <a:latin typeface="Arial Black"/>
                <a:cs typeface="Arial Black"/>
              </a:rPr>
              <a:t>un  </a:t>
            </a:r>
            <a:r>
              <a:rPr dirty="0" sz="4600" spc="-315">
                <a:latin typeface="Arial Black"/>
                <a:cs typeface="Arial Black"/>
              </a:rPr>
              <a:t>giorno </a:t>
            </a:r>
            <a:r>
              <a:rPr dirty="0" sz="4600" spc="-505">
                <a:latin typeface="Arial Black"/>
                <a:cs typeface="Arial Black"/>
              </a:rPr>
              <a:t>a </a:t>
            </a:r>
            <a:r>
              <a:rPr dirty="0" sz="4600" spc="-300">
                <a:latin typeface="Arial Black"/>
                <a:cs typeface="Arial Black"/>
              </a:rPr>
              <a:t>far </a:t>
            </a:r>
            <a:r>
              <a:rPr dirty="0" sz="4600" spc="-365">
                <a:latin typeface="Arial Black"/>
                <a:cs typeface="Arial Black"/>
              </a:rPr>
              <a:t>parte </a:t>
            </a:r>
            <a:r>
              <a:rPr dirty="0" sz="4600" spc="-395">
                <a:latin typeface="Arial Black"/>
                <a:cs typeface="Arial Black"/>
              </a:rPr>
              <a:t>della </a:t>
            </a:r>
            <a:r>
              <a:rPr dirty="0" sz="4600" spc="-375">
                <a:latin typeface="Arial Black"/>
                <a:cs typeface="Arial Black"/>
              </a:rPr>
              <a:t>nazionale. </a:t>
            </a:r>
            <a:r>
              <a:rPr dirty="0" sz="4600" spc="-365">
                <a:latin typeface="Arial Black"/>
                <a:cs typeface="Arial Black"/>
              </a:rPr>
              <a:t>Da </a:t>
            </a:r>
            <a:r>
              <a:rPr dirty="0" sz="4600" spc="-335">
                <a:latin typeface="Arial Black"/>
                <a:cs typeface="Arial Black"/>
              </a:rPr>
              <a:t>quel momento  </a:t>
            </a:r>
            <a:r>
              <a:rPr dirty="0" sz="4600" spc="-480">
                <a:latin typeface="Arial Black"/>
                <a:cs typeface="Arial Black"/>
              </a:rPr>
              <a:t>comincia </a:t>
            </a:r>
            <a:r>
              <a:rPr dirty="0" sz="4600" spc="-505">
                <a:latin typeface="Arial Black"/>
                <a:cs typeface="Arial Black"/>
              </a:rPr>
              <a:t>a </a:t>
            </a:r>
            <a:r>
              <a:rPr dirty="0" sz="4600" spc="-409">
                <a:latin typeface="Arial Black"/>
                <a:cs typeface="Arial Black"/>
              </a:rPr>
              <a:t>sentirsi </a:t>
            </a:r>
            <a:r>
              <a:rPr dirty="0" sz="4600" spc="-395">
                <a:latin typeface="Arial Black"/>
                <a:cs typeface="Arial Black"/>
              </a:rPr>
              <a:t>insicuro, </a:t>
            </a:r>
            <a:r>
              <a:rPr dirty="0" sz="4600" spc="-505">
                <a:latin typeface="Arial Black"/>
                <a:cs typeface="Arial Black"/>
              </a:rPr>
              <a:t>a </a:t>
            </a:r>
            <a:r>
              <a:rPr dirty="0" sz="4600" spc="-254">
                <a:latin typeface="Arial Black"/>
                <a:cs typeface="Arial Black"/>
              </a:rPr>
              <a:t>non </a:t>
            </a:r>
            <a:r>
              <a:rPr dirty="0" sz="4600" spc="-415">
                <a:latin typeface="Arial Black"/>
                <a:cs typeface="Arial Black"/>
              </a:rPr>
              <a:t>credere </a:t>
            </a:r>
            <a:r>
              <a:rPr dirty="0" sz="4600" spc="-285">
                <a:latin typeface="Arial Black"/>
                <a:cs typeface="Arial Black"/>
              </a:rPr>
              <a:t>più </a:t>
            </a:r>
            <a:r>
              <a:rPr dirty="0" sz="4600" spc="-305">
                <a:latin typeface="Arial Black"/>
                <a:cs typeface="Arial Black"/>
              </a:rPr>
              <a:t>in </a:t>
            </a:r>
            <a:r>
              <a:rPr dirty="0" sz="4600" spc="-550">
                <a:latin typeface="Arial Black"/>
                <a:cs typeface="Arial Black"/>
              </a:rPr>
              <a:t>sé </a:t>
            </a:r>
            <a:r>
              <a:rPr dirty="0" sz="4600" spc="-490">
                <a:latin typeface="Arial Black"/>
                <a:cs typeface="Arial Black"/>
              </a:rPr>
              <a:t>stesso,  </a:t>
            </a:r>
            <a:r>
              <a:rPr dirty="0" sz="4600" spc="-505">
                <a:latin typeface="Arial Black"/>
                <a:cs typeface="Arial Black"/>
              </a:rPr>
              <a:t>a </a:t>
            </a:r>
            <a:r>
              <a:rPr dirty="0" sz="4600" spc="-459">
                <a:latin typeface="Arial Black"/>
                <a:cs typeface="Arial Black"/>
              </a:rPr>
              <a:t>giocare</a:t>
            </a:r>
            <a:r>
              <a:rPr dirty="0" sz="4600" spc="-180">
                <a:latin typeface="Arial Black"/>
                <a:cs typeface="Arial Black"/>
              </a:rPr>
              <a:t> </a:t>
            </a:r>
            <a:r>
              <a:rPr dirty="0" sz="4600" spc="-395">
                <a:latin typeface="Arial Black"/>
                <a:cs typeface="Arial Black"/>
              </a:rPr>
              <a:t>male.</a:t>
            </a:r>
            <a:endParaRPr sz="46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7999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619249" y="4917513"/>
            <a:ext cx="238124" cy="2381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619249" y="5841438"/>
            <a:ext cx="238124" cy="2381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619249" y="6765363"/>
            <a:ext cx="238124" cy="2381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19249" y="7689288"/>
            <a:ext cx="238124" cy="2381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40005" marR="5080">
              <a:lnSpc>
                <a:spcPct val="116599"/>
              </a:lnSpc>
              <a:spcBef>
                <a:spcPts val="100"/>
              </a:spcBef>
            </a:pPr>
            <a:r>
              <a:rPr dirty="0" spc="-595"/>
              <a:t>Ci </a:t>
            </a:r>
            <a:r>
              <a:rPr dirty="0" spc="-455"/>
              <a:t>sarebbe </a:t>
            </a:r>
            <a:r>
              <a:rPr dirty="0" spc="-495"/>
              <a:t>ancora </a:t>
            </a:r>
            <a:r>
              <a:rPr dirty="0" spc="-430"/>
              <a:t>tanto </a:t>
            </a:r>
            <a:r>
              <a:rPr dirty="0" spc="-434"/>
              <a:t>da </a:t>
            </a:r>
            <a:r>
              <a:rPr dirty="0" spc="-365"/>
              <a:t>dire </a:t>
            </a:r>
            <a:r>
              <a:rPr dirty="0" spc="-490"/>
              <a:t>su </a:t>
            </a:r>
            <a:r>
              <a:rPr dirty="0" spc="-375"/>
              <a:t>quanto </a:t>
            </a:r>
            <a:r>
              <a:rPr dirty="0" spc="-380"/>
              <a:t>affrontato  </a:t>
            </a:r>
            <a:r>
              <a:rPr dirty="0" spc="-500"/>
              <a:t>oggi </a:t>
            </a:r>
            <a:r>
              <a:rPr dirty="0" spc="-555"/>
              <a:t>e </a:t>
            </a:r>
            <a:r>
              <a:rPr dirty="0" spc="-405"/>
              <a:t>molti </a:t>
            </a:r>
            <a:r>
              <a:rPr dirty="0" spc="-420"/>
              <a:t>altri </a:t>
            </a:r>
            <a:r>
              <a:rPr dirty="0" spc="-425"/>
              <a:t>argomenti </a:t>
            </a:r>
            <a:r>
              <a:rPr dirty="0" spc="-355"/>
              <a:t>di </a:t>
            </a:r>
            <a:r>
              <a:rPr dirty="0" spc="-570"/>
              <a:t>cui </a:t>
            </a:r>
            <a:r>
              <a:rPr dirty="0" spc="-409"/>
              <a:t>parlare,</a:t>
            </a:r>
            <a:r>
              <a:rPr dirty="0" spc="155"/>
              <a:t> </a:t>
            </a:r>
            <a:r>
              <a:rPr dirty="0" spc="-525"/>
              <a:t>come:</a:t>
            </a:r>
          </a:p>
          <a:p>
            <a:pPr marL="1162050" marR="7907655">
              <a:lnSpc>
                <a:spcPct val="116599"/>
              </a:lnSpc>
            </a:pPr>
            <a:r>
              <a:rPr dirty="0" spc="-385"/>
              <a:t>disturbi </a:t>
            </a:r>
            <a:r>
              <a:rPr dirty="0" spc="-430"/>
              <a:t>alimentari  </a:t>
            </a:r>
            <a:r>
              <a:rPr dirty="0" spc="-450"/>
              <a:t>isolamento </a:t>
            </a:r>
            <a:r>
              <a:rPr dirty="0" spc="-575"/>
              <a:t>sociale  </a:t>
            </a:r>
            <a:r>
              <a:rPr dirty="0" spc="-465"/>
              <a:t>dispercezione </a:t>
            </a:r>
            <a:r>
              <a:rPr dirty="0" spc="-434"/>
              <a:t>corporea  </a:t>
            </a:r>
            <a:r>
              <a:rPr dirty="0" spc="-330"/>
              <a:t>infortunio</a:t>
            </a:r>
            <a:r>
              <a:rPr dirty="0" spc="-390"/>
              <a:t> </a:t>
            </a:r>
            <a:r>
              <a:rPr dirty="0" spc="-415"/>
              <a:t>sportivo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824413" y="1003367"/>
            <a:ext cx="6639559" cy="1016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20"/>
              <a:t>Non </a:t>
            </a:r>
            <a:r>
              <a:rPr dirty="0" spc="229"/>
              <a:t>finisce</a:t>
            </a:r>
            <a:r>
              <a:rPr dirty="0" spc="-720"/>
              <a:t> </a:t>
            </a:r>
            <a:r>
              <a:rPr dirty="0" spc="150"/>
              <a:t>qui!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"/>
            <a:ext cx="18287999" cy="102869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16000" y="2642363"/>
            <a:ext cx="14754225" cy="5959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848994">
              <a:lnSpc>
                <a:spcPct val="115900"/>
              </a:lnSpc>
              <a:spcBef>
                <a:spcPts val="100"/>
              </a:spcBef>
            </a:pPr>
            <a:r>
              <a:rPr dirty="0" sz="4800" spc="-440">
                <a:latin typeface="Arial Black"/>
                <a:cs typeface="Arial Black"/>
              </a:rPr>
              <a:t>Figure </a:t>
            </a:r>
            <a:r>
              <a:rPr dirty="0" sz="4800" spc="-325">
                <a:latin typeface="Arial Black"/>
                <a:cs typeface="Arial Black"/>
              </a:rPr>
              <a:t>di </a:t>
            </a:r>
            <a:r>
              <a:rPr dirty="0" sz="4800" spc="-340">
                <a:latin typeface="Arial Black"/>
                <a:cs typeface="Arial Black"/>
              </a:rPr>
              <a:t>riferimento </a:t>
            </a:r>
            <a:r>
              <a:rPr dirty="0" sz="4800" spc="-315">
                <a:latin typeface="Arial Black"/>
                <a:cs typeface="Arial Black"/>
              </a:rPr>
              <a:t>per </a:t>
            </a:r>
            <a:r>
              <a:rPr dirty="0" sz="4800" spc="-385">
                <a:latin typeface="Arial Black"/>
                <a:cs typeface="Arial Black"/>
              </a:rPr>
              <a:t>i </a:t>
            </a:r>
            <a:r>
              <a:rPr dirty="0" sz="4800" spc="-345">
                <a:latin typeface="Arial Black"/>
                <a:cs typeface="Arial Black"/>
              </a:rPr>
              <a:t>bambini </a:t>
            </a:r>
            <a:r>
              <a:rPr dirty="0" sz="4800" spc="-509">
                <a:latin typeface="Arial Black"/>
                <a:cs typeface="Arial Black"/>
              </a:rPr>
              <a:t>e </a:t>
            </a:r>
            <a:r>
              <a:rPr dirty="0" sz="4800" spc="-385">
                <a:latin typeface="Arial Black"/>
                <a:cs typeface="Arial Black"/>
              </a:rPr>
              <a:t>i </a:t>
            </a:r>
            <a:r>
              <a:rPr dirty="0" sz="4800" spc="-434">
                <a:latin typeface="Arial Black"/>
                <a:cs typeface="Arial Black"/>
              </a:rPr>
              <a:t>ragazzi </a:t>
            </a:r>
            <a:r>
              <a:rPr dirty="0" sz="4800" spc="-565">
                <a:latin typeface="Arial Black"/>
                <a:cs typeface="Arial Black"/>
              </a:rPr>
              <a:t>che  </a:t>
            </a:r>
            <a:r>
              <a:rPr dirty="0" sz="4800" spc="-445">
                <a:latin typeface="Arial Black"/>
                <a:cs typeface="Arial Black"/>
              </a:rPr>
              <a:t>allenate</a:t>
            </a:r>
            <a:endParaRPr sz="48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700">
              <a:latin typeface="Arial Black"/>
              <a:cs typeface="Arial Black"/>
            </a:endParaRPr>
          </a:p>
          <a:p>
            <a:pPr marL="12700" marR="5080">
              <a:lnSpc>
                <a:spcPct val="115900"/>
              </a:lnSpc>
            </a:pPr>
            <a:r>
              <a:rPr dirty="0" sz="4800" spc="-405">
                <a:latin typeface="Arial Black"/>
                <a:cs typeface="Arial Black"/>
              </a:rPr>
              <a:t>Ruolo </a:t>
            </a:r>
            <a:r>
              <a:rPr dirty="0" sz="4800" spc="-380">
                <a:latin typeface="Arial Black"/>
                <a:cs typeface="Arial Black"/>
              </a:rPr>
              <a:t>fondamentale </a:t>
            </a:r>
            <a:r>
              <a:rPr dirty="0" sz="4800" spc="-385">
                <a:latin typeface="Arial Black"/>
                <a:cs typeface="Arial Black"/>
              </a:rPr>
              <a:t>soprattutto </a:t>
            </a:r>
            <a:r>
              <a:rPr dirty="0" sz="4800" spc="-315">
                <a:latin typeface="Arial Black"/>
                <a:cs typeface="Arial Black"/>
              </a:rPr>
              <a:t>quando </a:t>
            </a:r>
            <a:r>
              <a:rPr dirty="0" sz="4800" spc="-655">
                <a:latin typeface="Arial Black"/>
                <a:cs typeface="Arial Black"/>
              </a:rPr>
              <a:t>ci </a:t>
            </a:r>
            <a:r>
              <a:rPr dirty="0" sz="4800" spc="-380">
                <a:latin typeface="Arial Black"/>
                <a:cs typeface="Arial Black"/>
              </a:rPr>
              <a:t>sono </a:t>
            </a:r>
            <a:r>
              <a:rPr dirty="0" sz="4800" spc="-385">
                <a:latin typeface="Arial Black"/>
                <a:cs typeface="Arial Black"/>
              </a:rPr>
              <a:t>dei  </a:t>
            </a:r>
            <a:r>
              <a:rPr dirty="0" sz="4800" spc="-330">
                <a:latin typeface="Arial Black"/>
                <a:cs typeface="Arial Black"/>
              </a:rPr>
              <a:t>problemi </a:t>
            </a:r>
            <a:r>
              <a:rPr dirty="0" sz="4800" spc="-535">
                <a:latin typeface="Arial Black"/>
                <a:cs typeface="Arial Black"/>
              </a:rPr>
              <a:t>a </a:t>
            </a:r>
            <a:r>
              <a:rPr dirty="0" sz="4800" spc="-509">
                <a:latin typeface="Arial Black"/>
                <a:cs typeface="Arial Black"/>
              </a:rPr>
              <a:t>scuola </a:t>
            </a:r>
            <a:r>
              <a:rPr dirty="0" sz="4800" spc="-305">
                <a:latin typeface="Arial Black"/>
                <a:cs typeface="Arial Black"/>
              </a:rPr>
              <a:t>o </a:t>
            </a:r>
            <a:r>
              <a:rPr dirty="0" sz="4800" spc="-320">
                <a:latin typeface="Arial Black"/>
                <a:cs typeface="Arial Black"/>
              </a:rPr>
              <a:t>in</a:t>
            </a:r>
            <a:r>
              <a:rPr dirty="0" sz="4800" spc="-95">
                <a:latin typeface="Arial Black"/>
                <a:cs typeface="Arial Black"/>
              </a:rPr>
              <a:t> </a:t>
            </a:r>
            <a:r>
              <a:rPr dirty="0" sz="4800" spc="-425">
                <a:latin typeface="Arial Black"/>
                <a:cs typeface="Arial Black"/>
              </a:rPr>
              <a:t>famiglia</a:t>
            </a:r>
            <a:endParaRPr sz="48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535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dirty="0" sz="4800" spc="-450">
                <a:latin typeface="Arial Black"/>
                <a:cs typeface="Arial Black"/>
              </a:rPr>
              <a:t>Responsabilità </a:t>
            </a:r>
            <a:r>
              <a:rPr dirty="0" sz="4800" spc="-325">
                <a:latin typeface="Arial Black"/>
                <a:cs typeface="Arial Black"/>
              </a:rPr>
              <a:t>di formare </a:t>
            </a:r>
            <a:r>
              <a:rPr dirty="0" sz="4800" spc="-385">
                <a:latin typeface="Arial Black"/>
                <a:cs typeface="Arial Black"/>
              </a:rPr>
              <a:t>persone, </a:t>
            </a:r>
            <a:r>
              <a:rPr dirty="0" sz="4800" spc="-340">
                <a:latin typeface="Arial Black"/>
                <a:cs typeface="Arial Black"/>
              </a:rPr>
              <a:t>prima </a:t>
            </a:r>
            <a:r>
              <a:rPr dirty="0" sz="4800" spc="-565">
                <a:latin typeface="Arial Black"/>
                <a:cs typeface="Arial Black"/>
              </a:rPr>
              <a:t>che</a:t>
            </a:r>
            <a:r>
              <a:rPr dirty="0" sz="4800" spc="-330">
                <a:latin typeface="Arial Black"/>
                <a:cs typeface="Arial Black"/>
              </a:rPr>
              <a:t> </a:t>
            </a:r>
            <a:r>
              <a:rPr dirty="0" sz="4800" spc="-430">
                <a:latin typeface="Arial Black"/>
                <a:cs typeface="Arial Black"/>
              </a:rPr>
              <a:t>atleti.</a:t>
            </a:r>
            <a:endParaRPr sz="48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65996" y="1003367"/>
            <a:ext cx="12356465" cy="1016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45"/>
              <a:t>L'importanza </a:t>
            </a:r>
            <a:r>
              <a:rPr dirty="0" spc="229"/>
              <a:t>degli</a:t>
            </a:r>
            <a:r>
              <a:rPr dirty="0" spc="-620"/>
              <a:t> </a:t>
            </a:r>
            <a:r>
              <a:rPr dirty="0" spc="400"/>
              <a:t>allenatori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7999" cy="10286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16000" y="2632852"/>
            <a:ext cx="15302230" cy="66281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95"/>
              </a:spcBef>
            </a:pPr>
            <a:r>
              <a:rPr dirty="0" sz="4650" spc="-445">
                <a:latin typeface="Arial Black"/>
                <a:cs typeface="Arial Black"/>
              </a:rPr>
              <a:t>Il </a:t>
            </a:r>
            <a:r>
              <a:rPr dirty="0" sz="4650" spc="-365">
                <a:latin typeface="Arial Black"/>
                <a:cs typeface="Arial Black"/>
              </a:rPr>
              <a:t>bullismo </a:t>
            </a:r>
            <a:r>
              <a:rPr dirty="0" sz="4650" spc="-500">
                <a:latin typeface="Arial Black"/>
                <a:cs typeface="Arial Black"/>
              </a:rPr>
              <a:t>è </a:t>
            </a:r>
            <a:r>
              <a:rPr dirty="0" sz="4650" spc="-254">
                <a:latin typeface="Arial Black"/>
                <a:cs typeface="Arial Black"/>
              </a:rPr>
              <a:t>un </a:t>
            </a:r>
            <a:r>
              <a:rPr dirty="0" sz="4650" spc="-335">
                <a:latin typeface="Arial Black"/>
                <a:cs typeface="Arial Black"/>
              </a:rPr>
              <a:t>fenomeno </a:t>
            </a:r>
            <a:r>
              <a:rPr dirty="0" sz="4650" spc="-315">
                <a:latin typeface="Arial Black"/>
                <a:cs typeface="Arial Black"/>
              </a:rPr>
              <a:t>in </a:t>
            </a:r>
            <a:r>
              <a:rPr dirty="0" sz="4650" spc="-509">
                <a:latin typeface="Arial Black"/>
                <a:cs typeface="Arial Black"/>
              </a:rPr>
              <a:t>cui </a:t>
            </a:r>
            <a:r>
              <a:rPr dirty="0" sz="4650" spc="-254">
                <a:latin typeface="Arial Black"/>
                <a:cs typeface="Arial Black"/>
              </a:rPr>
              <a:t>un </a:t>
            </a:r>
            <a:r>
              <a:rPr dirty="0" sz="4650" spc="-420">
                <a:latin typeface="Arial Black"/>
                <a:cs typeface="Arial Black"/>
              </a:rPr>
              <a:t>ragazzo </a:t>
            </a:r>
            <a:r>
              <a:rPr dirty="0" sz="4650" spc="-500">
                <a:latin typeface="Arial Black"/>
                <a:cs typeface="Arial Black"/>
              </a:rPr>
              <a:t>è </a:t>
            </a:r>
            <a:r>
              <a:rPr dirty="0" sz="4650" spc="-434">
                <a:latin typeface="Arial Black"/>
                <a:cs typeface="Arial Black"/>
              </a:rPr>
              <a:t>esposto  </a:t>
            </a:r>
            <a:r>
              <a:rPr dirty="0" sz="4650" spc="-385">
                <a:latin typeface="Arial Black"/>
                <a:cs typeface="Arial Black"/>
              </a:rPr>
              <a:t>ripetutamente </a:t>
            </a:r>
            <a:r>
              <a:rPr dirty="0" sz="4650" spc="-380">
                <a:latin typeface="Arial Black"/>
                <a:cs typeface="Arial Black"/>
              </a:rPr>
              <a:t>nel </a:t>
            </a:r>
            <a:r>
              <a:rPr dirty="0" sz="4650" spc="-459">
                <a:latin typeface="Arial Black"/>
                <a:cs typeface="Arial Black"/>
              </a:rPr>
              <a:t>corso </a:t>
            </a:r>
            <a:r>
              <a:rPr dirty="0" sz="4650" spc="-380">
                <a:latin typeface="Arial Black"/>
                <a:cs typeface="Arial Black"/>
              </a:rPr>
              <a:t>del </a:t>
            </a:r>
            <a:r>
              <a:rPr dirty="0" sz="4650" spc="-375">
                <a:latin typeface="Arial Black"/>
                <a:cs typeface="Arial Black"/>
              </a:rPr>
              <a:t>tempo, </a:t>
            </a:r>
            <a:r>
              <a:rPr dirty="0" sz="4650" spc="-445">
                <a:latin typeface="Arial Black"/>
                <a:cs typeface="Arial Black"/>
              </a:rPr>
              <a:t>alle </a:t>
            </a:r>
            <a:r>
              <a:rPr dirty="0" sz="4650" spc="-375">
                <a:latin typeface="Arial Black"/>
                <a:cs typeface="Arial Black"/>
              </a:rPr>
              <a:t>azioni </a:t>
            </a:r>
            <a:r>
              <a:rPr dirty="0" sz="4650" spc="-395">
                <a:latin typeface="Arial Black"/>
                <a:cs typeface="Arial Black"/>
              </a:rPr>
              <a:t>offensive  </a:t>
            </a:r>
            <a:r>
              <a:rPr dirty="0" sz="4650" spc="-520">
                <a:latin typeface="Arial Black"/>
                <a:cs typeface="Arial Black"/>
              </a:rPr>
              <a:t>messe </a:t>
            </a:r>
            <a:r>
              <a:rPr dirty="0" sz="4650" spc="-315">
                <a:latin typeface="Arial Black"/>
                <a:cs typeface="Arial Black"/>
              </a:rPr>
              <a:t>in </a:t>
            </a:r>
            <a:r>
              <a:rPr dirty="0" sz="4650" spc="-420">
                <a:latin typeface="Arial Black"/>
                <a:cs typeface="Arial Black"/>
              </a:rPr>
              <a:t>atto </a:t>
            </a:r>
            <a:r>
              <a:rPr dirty="0" sz="4650" spc="-390">
                <a:latin typeface="Arial Black"/>
                <a:cs typeface="Arial Black"/>
              </a:rPr>
              <a:t>da </a:t>
            </a:r>
            <a:r>
              <a:rPr dirty="0" sz="4650" spc="-380">
                <a:latin typeface="Arial Black"/>
                <a:cs typeface="Arial Black"/>
              </a:rPr>
              <a:t>parte </a:t>
            </a:r>
            <a:r>
              <a:rPr dirty="0" sz="4650" spc="-320">
                <a:latin typeface="Arial Black"/>
                <a:cs typeface="Arial Black"/>
              </a:rPr>
              <a:t>di </a:t>
            </a:r>
            <a:r>
              <a:rPr dirty="0" sz="4650" spc="-270">
                <a:latin typeface="Arial Black"/>
                <a:cs typeface="Arial Black"/>
              </a:rPr>
              <a:t>uno </a:t>
            </a:r>
            <a:r>
              <a:rPr dirty="0" sz="4650" spc="-300">
                <a:latin typeface="Arial Black"/>
                <a:cs typeface="Arial Black"/>
              </a:rPr>
              <a:t>o </a:t>
            </a:r>
            <a:r>
              <a:rPr dirty="0" sz="4650" spc="-295">
                <a:latin typeface="Arial Black"/>
                <a:cs typeface="Arial Black"/>
              </a:rPr>
              <a:t>più</a:t>
            </a:r>
            <a:r>
              <a:rPr dirty="0" sz="4650" spc="-200">
                <a:latin typeface="Arial Black"/>
                <a:cs typeface="Arial Black"/>
              </a:rPr>
              <a:t> </a:t>
            </a:r>
            <a:r>
              <a:rPr dirty="0" sz="4650" spc="-425">
                <a:latin typeface="Arial Black"/>
                <a:cs typeface="Arial Black"/>
              </a:rPr>
              <a:t>compagni.</a:t>
            </a:r>
            <a:endParaRPr sz="465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525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dirty="0" sz="4650" spc="-459">
                <a:latin typeface="Arial Black"/>
                <a:cs typeface="Arial Black"/>
              </a:rPr>
              <a:t>Caratteristiche</a:t>
            </a:r>
            <a:r>
              <a:rPr dirty="0" sz="4650" spc="-350">
                <a:latin typeface="Arial Black"/>
                <a:cs typeface="Arial Black"/>
              </a:rPr>
              <a:t> </a:t>
            </a:r>
            <a:r>
              <a:rPr dirty="0" sz="4650" spc="-360">
                <a:latin typeface="Arial Black"/>
                <a:cs typeface="Arial Black"/>
              </a:rPr>
              <a:t>fondamentali:</a:t>
            </a:r>
            <a:endParaRPr sz="4650">
              <a:latin typeface="Arial Black"/>
              <a:cs typeface="Arial Black"/>
            </a:endParaRPr>
          </a:p>
          <a:p>
            <a:pPr marL="1015365" indent="-553720">
              <a:lnSpc>
                <a:spcPct val="100000"/>
              </a:lnSpc>
              <a:spcBef>
                <a:spcPts val="919"/>
              </a:spcBef>
              <a:buAutoNum type="arabicPeriod"/>
              <a:tabLst>
                <a:tab pos="1016000" algn="l"/>
              </a:tabLst>
            </a:pPr>
            <a:r>
              <a:rPr dirty="0" sz="4650" spc="-580">
                <a:latin typeface="Arial Black"/>
                <a:cs typeface="Arial Black"/>
              </a:rPr>
              <a:t>INTENZIONALITÀ</a:t>
            </a:r>
            <a:endParaRPr sz="4650">
              <a:latin typeface="Arial Black"/>
              <a:cs typeface="Arial Black"/>
            </a:endParaRPr>
          </a:p>
          <a:p>
            <a:pPr marL="1015365" indent="-553720">
              <a:lnSpc>
                <a:spcPct val="100000"/>
              </a:lnSpc>
              <a:spcBef>
                <a:spcPts val="920"/>
              </a:spcBef>
              <a:buAutoNum type="arabicPeriod"/>
              <a:tabLst>
                <a:tab pos="1016000" algn="l"/>
              </a:tabLst>
            </a:pPr>
            <a:r>
              <a:rPr dirty="0" sz="4650" spc="-690">
                <a:latin typeface="Arial Black"/>
                <a:cs typeface="Arial Black"/>
              </a:rPr>
              <a:t>PERSISTENZA</a:t>
            </a:r>
            <a:endParaRPr sz="4650">
              <a:latin typeface="Arial Black"/>
              <a:cs typeface="Arial Black"/>
            </a:endParaRPr>
          </a:p>
          <a:p>
            <a:pPr marL="1015365" indent="-553720">
              <a:lnSpc>
                <a:spcPct val="100000"/>
              </a:lnSpc>
              <a:spcBef>
                <a:spcPts val="915"/>
              </a:spcBef>
              <a:buAutoNum type="arabicPeriod"/>
              <a:tabLst>
                <a:tab pos="1016000" algn="l"/>
              </a:tabLst>
            </a:pPr>
            <a:r>
              <a:rPr dirty="0" sz="4650" spc="-595">
                <a:latin typeface="Arial Black"/>
                <a:cs typeface="Arial Black"/>
              </a:rPr>
              <a:t>ASIMMETRIA</a:t>
            </a:r>
            <a:r>
              <a:rPr dirty="0" sz="4650" spc="-350">
                <a:latin typeface="Arial Black"/>
                <a:cs typeface="Arial Black"/>
              </a:rPr>
              <a:t> </a:t>
            </a:r>
            <a:r>
              <a:rPr dirty="0" sz="4650" spc="-630">
                <a:latin typeface="Arial Black"/>
                <a:cs typeface="Arial Black"/>
              </a:rPr>
              <a:t>RELAZIONALE</a:t>
            </a:r>
            <a:endParaRPr sz="465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168033" y="1003364"/>
            <a:ext cx="3728085" cy="1016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04"/>
              <a:t>Bullismo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"/>
            <a:ext cx="18287999" cy="102869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6297" y="2455235"/>
            <a:ext cx="16249015" cy="182308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1800" spc="-2575" b="0">
                <a:solidFill>
                  <a:srgbClr val="09132E"/>
                </a:solidFill>
                <a:latin typeface="Arial"/>
                <a:cs typeface="Arial"/>
              </a:rPr>
              <a:t>Ricordate, </a:t>
            </a:r>
            <a:r>
              <a:rPr dirty="0" sz="11800" spc="-2665" b="0">
                <a:solidFill>
                  <a:srgbClr val="09132E"/>
                </a:solidFill>
                <a:latin typeface="Arial"/>
                <a:cs typeface="Arial"/>
              </a:rPr>
              <a:t>siete </a:t>
            </a:r>
            <a:r>
              <a:rPr dirty="0" sz="11800" spc="-2630" b="0">
                <a:solidFill>
                  <a:srgbClr val="09132E"/>
                </a:solidFill>
                <a:latin typeface="Arial"/>
                <a:cs typeface="Arial"/>
              </a:rPr>
              <a:t>un'opportunità </a:t>
            </a:r>
            <a:r>
              <a:rPr dirty="0" sz="11800" spc="-2850" b="0">
                <a:solidFill>
                  <a:srgbClr val="09132E"/>
                </a:solidFill>
                <a:latin typeface="Arial"/>
                <a:cs typeface="Arial"/>
              </a:rPr>
              <a:t>per </a:t>
            </a:r>
            <a:r>
              <a:rPr dirty="0" sz="11800" spc="-900" b="0">
                <a:solidFill>
                  <a:srgbClr val="09132E"/>
                </a:solidFill>
                <a:latin typeface="Arial"/>
                <a:cs typeface="Arial"/>
              </a:rPr>
              <a:t>i </a:t>
            </a:r>
            <a:r>
              <a:rPr dirty="0" sz="11800" spc="-2400" b="0">
                <a:solidFill>
                  <a:srgbClr val="09132E"/>
                </a:solidFill>
                <a:latin typeface="Arial"/>
                <a:cs typeface="Arial"/>
              </a:rPr>
              <a:t>vostri</a:t>
            </a:r>
            <a:r>
              <a:rPr dirty="0" sz="11800" spc="-1800" b="0">
                <a:solidFill>
                  <a:srgbClr val="09132E"/>
                </a:solidFill>
                <a:latin typeface="Arial"/>
                <a:cs typeface="Arial"/>
              </a:rPr>
              <a:t> </a:t>
            </a:r>
            <a:r>
              <a:rPr dirty="0" sz="11800" spc="-1870" b="0">
                <a:solidFill>
                  <a:srgbClr val="09132E"/>
                </a:solidFill>
                <a:latin typeface="Arial"/>
                <a:cs typeface="Arial"/>
              </a:rPr>
              <a:t>atleti</a:t>
            </a:r>
            <a:endParaRPr sz="1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13967" y="5054605"/>
            <a:ext cx="11860530" cy="1397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0" spc="-204" b="1">
                <a:solidFill>
                  <a:srgbClr val="4F53AB"/>
                </a:solidFill>
                <a:latin typeface="Arial"/>
                <a:cs typeface="Arial"/>
              </a:rPr>
              <a:t>Grazie </a:t>
            </a:r>
            <a:r>
              <a:rPr dirty="0" sz="9000" spc="-200" b="1">
                <a:solidFill>
                  <a:srgbClr val="4F53AB"/>
                </a:solidFill>
                <a:latin typeface="Arial"/>
                <a:cs typeface="Arial"/>
              </a:rPr>
              <a:t>per</a:t>
            </a:r>
            <a:r>
              <a:rPr dirty="0" sz="9000" spc="155" b="1">
                <a:solidFill>
                  <a:srgbClr val="4F53AB"/>
                </a:solidFill>
                <a:latin typeface="Arial"/>
                <a:cs typeface="Arial"/>
              </a:rPr>
              <a:t> </a:t>
            </a:r>
            <a:r>
              <a:rPr dirty="0" sz="9000" spc="-285" b="1">
                <a:solidFill>
                  <a:srgbClr val="4F53AB"/>
                </a:solidFill>
                <a:latin typeface="Arial"/>
                <a:cs typeface="Arial"/>
              </a:rPr>
              <a:t>l'attenzione!</a:t>
            </a:r>
            <a:endParaRPr sz="9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37062" y="8235955"/>
            <a:ext cx="901446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85">
                <a:solidFill>
                  <a:srgbClr val="09132E"/>
                </a:solidFill>
                <a:latin typeface="Times New Roman"/>
                <a:cs typeface="Times New Roman"/>
                <a:hlinkClick r:id="rId3"/>
              </a:rPr>
              <a:t>d</a:t>
            </a:r>
            <a:r>
              <a:rPr dirty="0" sz="4800" spc="-254">
                <a:solidFill>
                  <a:srgbClr val="09132E"/>
                </a:solidFill>
                <a:latin typeface="Times New Roman"/>
                <a:cs typeface="Times New Roman"/>
                <a:hlinkClick r:id="rId3"/>
              </a:rPr>
              <a:t>o</a:t>
            </a:r>
            <a:r>
              <a:rPr dirty="0" sz="4800" spc="285">
                <a:solidFill>
                  <a:srgbClr val="09132E"/>
                </a:solidFill>
                <a:latin typeface="Times New Roman"/>
                <a:cs typeface="Times New Roman"/>
                <a:hlinkClick r:id="rId3"/>
              </a:rPr>
              <a:t>tt</a:t>
            </a:r>
            <a:r>
              <a:rPr dirty="0" sz="4800" spc="-254">
                <a:solidFill>
                  <a:srgbClr val="09132E"/>
                </a:solidFill>
                <a:latin typeface="Times New Roman"/>
                <a:cs typeface="Times New Roman"/>
                <a:hlinkClick r:id="rId3"/>
              </a:rPr>
              <a:t>o</a:t>
            </a:r>
            <a:r>
              <a:rPr dirty="0" sz="4800" spc="320">
                <a:solidFill>
                  <a:srgbClr val="09132E"/>
                </a:solidFill>
                <a:latin typeface="Times New Roman"/>
                <a:cs typeface="Times New Roman"/>
                <a:hlinkClick r:id="rId3"/>
              </a:rPr>
              <a:t>r</a:t>
            </a:r>
            <a:r>
              <a:rPr dirty="0" sz="4800" spc="-50">
                <a:solidFill>
                  <a:srgbClr val="09132E"/>
                </a:solidFill>
                <a:latin typeface="Times New Roman"/>
                <a:cs typeface="Times New Roman"/>
                <a:hlinkClick r:id="rId3"/>
              </a:rPr>
              <a:t>e</a:t>
            </a:r>
            <a:r>
              <a:rPr dirty="0" sz="4800" spc="-160">
                <a:solidFill>
                  <a:srgbClr val="09132E"/>
                </a:solidFill>
                <a:latin typeface="Times New Roman"/>
                <a:cs typeface="Times New Roman"/>
                <a:hlinkClick r:id="rId3"/>
              </a:rPr>
              <a:t>ss</a:t>
            </a:r>
            <a:r>
              <a:rPr dirty="0" sz="4800" spc="-5">
                <a:solidFill>
                  <a:srgbClr val="09132E"/>
                </a:solidFill>
                <a:latin typeface="Times New Roman"/>
                <a:cs typeface="Times New Roman"/>
                <a:hlinkClick r:id="rId3"/>
              </a:rPr>
              <a:t>a</a:t>
            </a:r>
            <a:r>
              <a:rPr dirty="0" sz="4800" spc="-80">
                <a:solidFill>
                  <a:srgbClr val="09132E"/>
                </a:solidFill>
                <a:latin typeface="Times New Roman"/>
                <a:cs typeface="Times New Roman"/>
                <a:hlinkClick r:id="rId3"/>
              </a:rPr>
              <a:t>m</a:t>
            </a:r>
            <a:r>
              <a:rPr dirty="0" sz="4800" spc="-5">
                <a:solidFill>
                  <a:srgbClr val="09132E"/>
                </a:solidFill>
                <a:latin typeface="Times New Roman"/>
                <a:cs typeface="Times New Roman"/>
                <a:hlinkClick r:id="rId3"/>
              </a:rPr>
              <a:t>a</a:t>
            </a:r>
            <a:r>
              <a:rPr dirty="0" sz="4800" spc="320">
                <a:solidFill>
                  <a:srgbClr val="09132E"/>
                </a:solidFill>
                <a:latin typeface="Times New Roman"/>
                <a:cs typeface="Times New Roman"/>
                <a:hlinkClick r:id="rId3"/>
              </a:rPr>
              <a:t>r</a:t>
            </a:r>
            <a:r>
              <a:rPr dirty="0" sz="4800" spc="75">
                <a:solidFill>
                  <a:srgbClr val="09132E"/>
                </a:solidFill>
                <a:latin typeface="Times New Roman"/>
                <a:cs typeface="Times New Roman"/>
                <a:hlinkClick r:id="rId3"/>
              </a:rPr>
              <a:t>i</a:t>
            </a:r>
            <a:r>
              <a:rPr dirty="0" sz="4800" spc="145">
                <a:solidFill>
                  <a:srgbClr val="09132E"/>
                </a:solidFill>
                <a:latin typeface="Times New Roman"/>
                <a:cs typeface="Times New Roman"/>
                <a:hlinkClick r:id="rId3"/>
              </a:rPr>
              <a:t>n</a:t>
            </a:r>
            <a:r>
              <a:rPr dirty="0" sz="4800" spc="-50">
                <a:solidFill>
                  <a:srgbClr val="09132E"/>
                </a:solidFill>
                <a:latin typeface="Times New Roman"/>
                <a:cs typeface="Times New Roman"/>
                <a:hlinkClick r:id="rId3"/>
              </a:rPr>
              <a:t>e</a:t>
            </a:r>
            <a:r>
              <a:rPr dirty="0" sz="4800" spc="30">
                <a:solidFill>
                  <a:srgbClr val="09132E"/>
                </a:solidFill>
                <a:latin typeface="Times New Roman"/>
                <a:cs typeface="Times New Roman"/>
                <a:hlinkClick r:id="rId3"/>
              </a:rPr>
              <a:t>ll</a:t>
            </a:r>
            <a:r>
              <a:rPr dirty="0" sz="4800" spc="75">
                <a:solidFill>
                  <a:srgbClr val="09132E"/>
                </a:solidFill>
                <a:latin typeface="Times New Roman"/>
                <a:cs typeface="Times New Roman"/>
                <a:hlinkClick r:id="rId3"/>
              </a:rPr>
              <a:t>ii</a:t>
            </a:r>
            <a:r>
              <a:rPr dirty="0" sz="4800" spc="30">
                <a:solidFill>
                  <a:srgbClr val="09132E"/>
                </a:solidFill>
                <a:latin typeface="Times New Roman"/>
                <a:cs typeface="Times New Roman"/>
                <a:hlinkClick r:id="rId3"/>
              </a:rPr>
              <a:t>l</a:t>
            </a:r>
            <a:r>
              <a:rPr dirty="0" sz="4800" spc="-5">
                <a:solidFill>
                  <a:srgbClr val="09132E"/>
                </a:solidFill>
                <a:latin typeface="Times New Roman"/>
                <a:cs typeface="Times New Roman"/>
                <a:hlinkClick r:id="rId3"/>
              </a:rPr>
              <a:t>a</a:t>
            </a:r>
            <a:r>
              <a:rPr dirty="0" sz="4800" spc="320">
                <a:solidFill>
                  <a:srgbClr val="09132E"/>
                </a:solidFill>
                <a:latin typeface="Times New Roman"/>
                <a:cs typeface="Times New Roman"/>
                <a:hlinkClick r:id="rId3"/>
              </a:rPr>
              <a:t>r</a:t>
            </a:r>
            <a:r>
              <a:rPr dirty="0" sz="4800" spc="75">
                <a:solidFill>
                  <a:srgbClr val="09132E"/>
                </a:solidFill>
                <a:latin typeface="Times New Roman"/>
                <a:cs typeface="Times New Roman"/>
                <a:hlinkClick r:id="rId3"/>
              </a:rPr>
              <a:t>i</a:t>
            </a:r>
            <a:r>
              <a:rPr dirty="0" sz="4800" spc="-5">
                <a:solidFill>
                  <a:srgbClr val="09132E"/>
                </a:solidFill>
                <a:latin typeface="Times New Roman"/>
                <a:cs typeface="Times New Roman"/>
                <a:hlinkClick r:id="rId3"/>
              </a:rPr>
              <a:t>a</a:t>
            </a:r>
            <a:r>
              <a:rPr dirty="0" sz="4800" spc="-885">
                <a:solidFill>
                  <a:srgbClr val="09132E"/>
                </a:solidFill>
                <a:latin typeface="Times New Roman"/>
                <a:cs typeface="Times New Roman"/>
                <a:hlinkClick r:id="rId3"/>
              </a:rPr>
              <a:t>@</a:t>
            </a:r>
            <a:r>
              <a:rPr dirty="0" sz="4800" spc="-360">
                <a:solidFill>
                  <a:srgbClr val="09132E"/>
                </a:solidFill>
                <a:latin typeface="Times New Roman"/>
                <a:cs typeface="Times New Roman"/>
                <a:hlinkClick r:id="rId3"/>
              </a:rPr>
              <a:t>g</a:t>
            </a:r>
            <a:r>
              <a:rPr dirty="0" sz="4800" spc="-80">
                <a:solidFill>
                  <a:srgbClr val="09132E"/>
                </a:solidFill>
                <a:latin typeface="Times New Roman"/>
                <a:cs typeface="Times New Roman"/>
                <a:hlinkClick r:id="rId3"/>
              </a:rPr>
              <a:t>m</a:t>
            </a:r>
            <a:r>
              <a:rPr dirty="0" sz="4800" spc="-5">
                <a:solidFill>
                  <a:srgbClr val="09132E"/>
                </a:solidFill>
                <a:latin typeface="Times New Roman"/>
                <a:cs typeface="Times New Roman"/>
                <a:hlinkClick r:id="rId3"/>
              </a:rPr>
              <a:t>a</a:t>
            </a:r>
            <a:r>
              <a:rPr dirty="0" sz="4800" spc="75">
                <a:solidFill>
                  <a:srgbClr val="09132E"/>
                </a:solidFill>
                <a:latin typeface="Times New Roman"/>
                <a:cs typeface="Times New Roman"/>
                <a:hlinkClick r:id="rId3"/>
              </a:rPr>
              <a:t>i</a:t>
            </a:r>
            <a:r>
              <a:rPr dirty="0" sz="4800" spc="30">
                <a:solidFill>
                  <a:srgbClr val="09132E"/>
                </a:solidFill>
                <a:latin typeface="Times New Roman"/>
                <a:cs typeface="Times New Roman"/>
                <a:hlinkClick r:id="rId3"/>
              </a:rPr>
              <a:t>l</a:t>
            </a:r>
            <a:r>
              <a:rPr dirty="0" sz="4800" spc="-170">
                <a:solidFill>
                  <a:srgbClr val="09132E"/>
                </a:solidFill>
                <a:latin typeface="Times New Roman"/>
                <a:cs typeface="Times New Roman"/>
                <a:hlinkClick r:id="rId3"/>
              </a:rPr>
              <a:t>.</a:t>
            </a:r>
            <a:r>
              <a:rPr dirty="0" sz="4800" spc="-165">
                <a:solidFill>
                  <a:srgbClr val="09132E"/>
                </a:solidFill>
                <a:latin typeface="Times New Roman"/>
                <a:cs typeface="Times New Roman"/>
                <a:hlinkClick r:id="rId3"/>
              </a:rPr>
              <a:t>c</a:t>
            </a:r>
            <a:r>
              <a:rPr dirty="0" sz="4800" spc="-254">
                <a:solidFill>
                  <a:srgbClr val="09132E"/>
                </a:solidFill>
                <a:latin typeface="Times New Roman"/>
                <a:cs typeface="Times New Roman"/>
                <a:hlinkClick r:id="rId3"/>
              </a:rPr>
              <a:t>o</a:t>
            </a:r>
            <a:r>
              <a:rPr dirty="0" sz="4800" spc="-80">
                <a:solidFill>
                  <a:srgbClr val="09132E"/>
                </a:solidFill>
                <a:latin typeface="Times New Roman"/>
                <a:cs typeface="Times New Roman"/>
                <a:hlinkClick r:id="rId3"/>
              </a:rPr>
              <a:t>m</a:t>
            </a:r>
            <a:endParaRPr sz="4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7999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333247" y="3444351"/>
            <a:ext cx="134359" cy="1343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33247" y="3954916"/>
            <a:ext cx="134359" cy="1343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333247" y="4976047"/>
            <a:ext cx="134359" cy="1343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333247" y="5997177"/>
            <a:ext cx="134359" cy="1343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333247" y="6507743"/>
            <a:ext cx="134359" cy="1343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333247" y="7528873"/>
            <a:ext cx="134359" cy="1343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016000" y="2681621"/>
            <a:ext cx="15893415" cy="5131435"/>
          </a:xfrm>
          <a:prstGeom prst="rect">
            <a:avLst/>
          </a:prstGeom>
        </p:spPr>
        <p:txBody>
          <a:bodyPr wrap="square" lIns="0" tIns="806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dirty="0" sz="2900" spc="-240">
                <a:latin typeface="Arial Black"/>
                <a:cs typeface="Arial Black"/>
              </a:rPr>
              <a:t>Fenomeno </a:t>
            </a:r>
            <a:r>
              <a:rPr dirty="0" sz="2900" spc="-195">
                <a:latin typeface="Arial Black"/>
                <a:cs typeface="Arial Black"/>
              </a:rPr>
              <a:t>di gruppo, </a:t>
            </a:r>
            <a:r>
              <a:rPr dirty="0" sz="2900" spc="-250">
                <a:latin typeface="Arial Black"/>
                <a:cs typeface="Arial Black"/>
              </a:rPr>
              <a:t>coinvolgimento </a:t>
            </a:r>
            <a:r>
              <a:rPr dirty="0" sz="2900" spc="-195">
                <a:latin typeface="Arial Black"/>
                <a:cs typeface="Arial Black"/>
              </a:rPr>
              <a:t>di </a:t>
            </a:r>
            <a:r>
              <a:rPr dirty="0" sz="2900" spc="-180">
                <a:latin typeface="Arial Black"/>
                <a:cs typeface="Arial Black"/>
              </a:rPr>
              <a:t>più </a:t>
            </a:r>
            <a:r>
              <a:rPr dirty="0" sz="2900" spc="-290">
                <a:latin typeface="Arial Black"/>
                <a:cs typeface="Arial Black"/>
              </a:rPr>
              <a:t>soggetti </a:t>
            </a:r>
            <a:r>
              <a:rPr dirty="0" sz="2900" spc="-295">
                <a:latin typeface="Arial Black"/>
                <a:cs typeface="Arial Black"/>
              </a:rPr>
              <a:t>con </a:t>
            </a:r>
            <a:r>
              <a:rPr dirty="0" sz="2900" spc="-250">
                <a:latin typeface="Arial Black"/>
                <a:cs typeface="Arial Black"/>
              </a:rPr>
              <a:t>diversi</a:t>
            </a:r>
            <a:r>
              <a:rPr dirty="0" sz="2900" spc="-40">
                <a:latin typeface="Arial Black"/>
                <a:cs typeface="Arial Black"/>
              </a:rPr>
              <a:t> </a:t>
            </a:r>
            <a:r>
              <a:rPr dirty="0" sz="2900" spc="-180">
                <a:latin typeface="Arial Black"/>
                <a:cs typeface="Arial Black"/>
              </a:rPr>
              <a:t>ruoli:</a:t>
            </a:r>
            <a:endParaRPr sz="2900">
              <a:latin typeface="Arial Black"/>
              <a:cs typeface="Arial Black"/>
            </a:endParaRPr>
          </a:p>
          <a:p>
            <a:pPr marL="641985" marR="5080">
              <a:lnSpc>
                <a:spcPct val="115500"/>
              </a:lnSpc>
            </a:pPr>
            <a:r>
              <a:rPr dirty="0" sz="2900" spc="-105" i="1">
                <a:latin typeface="Lucida Sans"/>
                <a:cs typeface="Lucida Sans"/>
              </a:rPr>
              <a:t>bullo</a:t>
            </a:r>
            <a:r>
              <a:rPr dirty="0" sz="2900" spc="-105">
                <a:latin typeface="Arial Black"/>
                <a:cs typeface="Arial Black"/>
              </a:rPr>
              <a:t>: </a:t>
            </a:r>
            <a:r>
              <a:rPr dirty="0" sz="2900" spc="-235">
                <a:latin typeface="Arial Black"/>
                <a:cs typeface="Arial Black"/>
              </a:rPr>
              <a:t>leader </a:t>
            </a:r>
            <a:r>
              <a:rPr dirty="0" sz="2900" spc="-335">
                <a:latin typeface="Arial Black"/>
                <a:cs typeface="Arial Black"/>
              </a:rPr>
              <a:t>che </a:t>
            </a:r>
            <a:r>
              <a:rPr dirty="0" sz="2900" spc="-265">
                <a:latin typeface="Arial Black"/>
                <a:cs typeface="Arial Black"/>
              </a:rPr>
              <a:t>mette </a:t>
            </a:r>
            <a:r>
              <a:rPr dirty="0" sz="2900" spc="-190">
                <a:latin typeface="Arial Black"/>
                <a:cs typeface="Arial Black"/>
              </a:rPr>
              <a:t>in </a:t>
            </a:r>
            <a:r>
              <a:rPr dirty="0" sz="2900" spc="-280">
                <a:latin typeface="Arial Black"/>
                <a:cs typeface="Arial Black"/>
              </a:rPr>
              <a:t>campo </a:t>
            </a:r>
            <a:r>
              <a:rPr dirty="0" sz="2900" spc="-275">
                <a:latin typeface="Arial Black"/>
                <a:cs typeface="Arial Black"/>
              </a:rPr>
              <a:t>attività </a:t>
            </a:r>
            <a:r>
              <a:rPr dirty="0" sz="2900" spc="-305">
                <a:latin typeface="Arial Black"/>
                <a:cs typeface="Arial Black"/>
              </a:rPr>
              <a:t>aggressive </a:t>
            </a:r>
            <a:r>
              <a:rPr dirty="0" sz="2900" spc="-300">
                <a:latin typeface="Arial Black"/>
                <a:cs typeface="Arial Black"/>
              </a:rPr>
              <a:t>e </a:t>
            </a:r>
            <a:r>
              <a:rPr dirty="0" sz="2900" spc="-280">
                <a:latin typeface="Arial Black"/>
                <a:cs typeface="Arial Black"/>
              </a:rPr>
              <a:t>incoraggia </a:t>
            </a:r>
            <a:r>
              <a:rPr dirty="0" sz="2900" spc="-270">
                <a:latin typeface="Arial Black"/>
                <a:cs typeface="Arial Black"/>
              </a:rPr>
              <a:t>gli </a:t>
            </a:r>
            <a:r>
              <a:rPr dirty="0" sz="2900" spc="-229">
                <a:latin typeface="Arial Black"/>
                <a:cs typeface="Arial Black"/>
              </a:rPr>
              <a:t>altri </a:t>
            </a:r>
            <a:r>
              <a:rPr dirty="0" sz="2900" spc="-315">
                <a:latin typeface="Arial Black"/>
                <a:cs typeface="Arial Black"/>
              </a:rPr>
              <a:t>a </a:t>
            </a:r>
            <a:r>
              <a:rPr dirty="0" sz="2900" spc="-254">
                <a:latin typeface="Arial Black"/>
                <a:cs typeface="Arial Black"/>
              </a:rPr>
              <a:t>partecipare  </a:t>
            </a:r>
            <a:r>
              <a:rPr dirty="0" sz="2900" spc="-135" i="1">
                <a:latin typeface="Lucida Sans"/>
                <a:cs typeface="Lucida Sans"/>
              </a:rPr>
              <a:t>aiutanti</a:t>
            </a:r>
            <a:r>
              <a:rPr dirty="0" sz="2900" spc="-135">
                <a:latin typeface="Arial Black"/>
                <a:cs typeface="Arial Black"/>
              </a:rPr>
              <a:t>: </a:t>
            </a:r>
            <a:r>
              <a:rPr dirty="0" sz="2900" spc="-250">
                <a:latin typeface="Arial Black"/>
                <a:cs typeface="Arial Black"/>
              </a:rPr>
              <a:t>partecipano </a:t>
            </a:r>
            <a:r>
              <a:rPr dirty="0" sz="2900" spc="-245">
                <a:latin typeface="Arial Black"/>
                <a:cs typeface="Arial Black"/>
              </a:rPr>
              <a:t>materialmente </a:t>
            </a:r>
            <a:r>
              <a:rPr dirty="0" sz="2900" spc="-280">
                <a:latin typeface="Arial Black"/>
                <a:cs typeface="Arial Black"/>
              </a:rPr>
              <a:t>agli </a:t>
            </a:r>
            <a:r>
              <a:rPr dirty="0" sz="2900" spc="-235">
                <a:latin typeface="Arial Black"/>
                <a:cs typeface="Arial Black"/>
              </a:rPr>
              <a:t>episodi </a:t>
            </a:r>
            <a:r>
              <a:rPr dirty="0" sz="2900" spc="-195">
                <a:latin typeface="Arial Black"/>
                <a:cs typeface="Arial Black"/>
              </a:rPr>
              <a:t>di </a:t>
            </a:r>
            <a:r>
              <a:rPr dirty="0" sz="2900" spc="-225">
                <a:latin typeface="Arial Black"/>
                <a:cs typeface="Arial Black"/>
              </a:rPr>
              <a:t>bullismo, </a:t>
            </a:r>
            <a:r>
              <a:rPr dirty="0" sz="2900" spc="-254">
                <a:latin typeface="Arial Black"/>
                <a:cs typeface="Arial Black"/>
              </a:rPr>
              <a:t>ma </a:t>
            </a:r>
            <a:r>
              <a:rPr dirty="0" sz="2900" spc="-280">
                <a:latin typeface="Arial Black"/>
                <a:cs typeface="Arial Black"/>
              </a:rPr>
              <a:t>occupano </a:t>
            </a:r>
            <a:r>
              <a:rPr dirty="0" sz="2900" spc="-204">
                <a:latin typeface="Arial Black"/>
                <a:cs typeface="Arial Black"/>
              </a:rPr>
              <a:t>una </a:t>
            </a:r>
            <a:r>
              <a:rPr dirty="0" sz="2900" spc="-229">
                <a:latin typeface="Arial Black"/>
                <a:cs typeface="Arial Black"/>
              </a:rPr>
              <a:t>posizione  </a:t>
            </a:r>
            <a:r>
              <a:rPr dirty="0" sz="2900" spc="-270">
                <a:latin typeface="Arial Black"/>
                <a:cs typeface="Arial Black"/>
              </a:rPr>
              <a:t>secondaria, </a:t>
            </a:r>
            <a:r>
              <a:rPr dirty="0" sz="2900" spc="-330">
                <a:latin typeface="Arial Black"/>
                <a:cs typeface="Arial Black"/>
              </a:rPr>
              <a:t>seguaci </a:t>
            </a:r>
            <a:r>
              <a:rPr dirty="0" sz="2900" spc="-229">
                <a:latin typeface="Arial Black"/>
                <a:cs typeface="Arial Black"/>
              </a:rPr>
              <a:t>del</a:t>
            </a:r>
            <a:r>
              <a:rPr dirty="0" sz="2900" spc="-35">
                <a:latin typeface="Arial Black"/>
                <a:cs typeface="Arial Black"/>
              </a:rPr>
              <a:t> </a:t>
            </a:r>
            <a:r>
              <a:rPr dirty="0" sz="2900" spc="-190">
                <a:latin typeface="Arial Black"/>
                <a:cs typeface="Arial Black"/>
              </a:rPr>
              <a:t>bullo</a:t>
            </a:r>
            <a:endParaRPr sz="2900">
              <a:latin typeface="Arial Black"/>
              <a:cs typeface="Arial Black"/>
            </a:endParaRPr>
          </a:p>
          <a:p>
            <a:pPr marL="641985" marR="972185">
              <a:lnSpc>
                <a:spcPct val="115500"/>
              </a:lnSpc>
            </a:pPr>
            <a:r>
              <a:rPr dirty="0" sz="2900" spc="-130" i="1">
                <a:latin typeface="Lucida Sans"/>
                <a:cs typeface="Lucida Sans"/>
              </a:rPr>
              <a:t>sostenitori</a:t>
            </a:r>
            <a:r>
              <a:rPr dirty="0" sz="2900" spc="-130">
                <a:latin typeface="Arial Black"/>
                <a:cs typeface="Arial Black"/>
              </a:rPr>
              <a:t>: </a:t>
            </a:r>
            <a:r>
              <a:rPr dirty="0" sz="2900" spc="-295">
                <a:latin typeface="Arial Black"/>
                <a:cs typeface="Arial Black"/>
              </a:rPr>
              <a:t>agiscono </a:t>
            </a:r>
            <a:r>
              <a:rPr dirty="0" sz="2900" spc="-190">
                <a:latin typeface="Arial Black"/>
                <a:cs typeface="Arial Black"/>
              </a:rPr>
              <a:t>in </a:t>
            </a:r>
            <a:r>
              <a:rPr dirty="0" sz="2900" spc="-175">
                <a:latin typeface="Arial Black"/>
                <a:cs typeface="Arial Black"/>
              </a:rPr>
              <a:t>modo </a:t>
            </a:r>
            <a:r>
              <a:rPr dirty="0" sz="2900" spc="-235">
                <a:latin typeface="Arial Black"/>
                <a:cs typeface="Arial Black"/>
              </a:rPr>
              <a:t>da </a:t>
            </a:r>
            <a:r>
              <a:rPr dirty="0" sz="2900" spc="-190">
                <a:latin typeface="Arial Black"/>
                <a:cs typeface="Arial Black"/>
              </a:rPr>
              <a:t>rinforzare </a:t>
            </a:r>
            <a:r>
              <a:rPr dirty="0" sz="2900" spc="-229">
                <a:latin typeface="Arial Black"/>
                <a:cs typeface="Arial Black"/>
              </a:rPr>
              <a:t>il </a:t>
            </a:r>
            <a:r>
              <a:rPr dirty="0" sz="2900" spc="-235">
                <a:latin typeface="Arial Black"/>
                <a:cs typeface="Arial Black"/>
              </a:rPr>
              <a:t>comportamento </a:t>
            </a:r>
            <a:r>
              <a:rPr dirty="0" sz="2900" spc="-229">
                <a:latin typeface="Arial Black"/>
                <a:cs typeface="Arial Black"/>
              </a:rPr>
              <a:t>del </a:t>
            </a:r>
            <a:r>
              <a:rPr dirty="0" sz="2900" spc="-200">
                <a:latin typeface="Arial Black"/>
                <a:cs typeface="Arial Black"/>
              </a:rPr>
              <a:t>bullo, </a:t>
            </a:r>
            <a:r>
              <a:rPr dirty="0" sz="2900" spc="-235">
                <a:latin typeface="Arial Black"/>
                <a:cs typeface="Arial Black"/>
              </a:rPr>
              <a:t>ad </a:t>
            </a:r>
            <a:r>
              <a:rPr dirty="0" sz="2900" spc="-250">
                <a:latin typeface="Arial Black"/>
                <a:cs typeface="Arial Black"/>
              </a:rPr>
              <a:t>esempio  </a:t>
            </a:r>
            <a:r>
              <a:rPr dirty="0" sz="2900" spc="-245">
                <a:latin typeface="Arial Black"/>
                <a:cs typeface="Arial Black"/>
              </a:rPr>
              <a:t>incentivandolo</a:t>
            </a:r>
            <a:endParaRPr sz="2900">
              <a:latin typeface="Arial Black"/>
              <a:cs typeface="Arial Black"/>
            </a:endParaRPr>
          </a:p>
          <a:p>
            <a:pPr marL="641985">
              <a:lnSpc>
                <a:spcPct val="100000"/>
              </a:lnSpc>
              <a:spcBef>
                <a:spcPts val="545"/>
              </a:spcBef>
            </a:pPr>
            <a:r>
              <a:rPr dirty="0" sz="2900" spc="-135" i="1">
                <a:latin typeface="Lucida Sans"/>
                <a:cs typeface="Lucida Sans"/>
              </a:rPr>
              <a:t>difensori</a:t>
            </a:r>
            <a:r>
              <a:rPr dirty="0" sz="2900" spc="-135">
                <a:latin typeface="Arial Black"/>
                <a:cs typeface="Arial Black"/>
              </a:rPr>
              <a:t>: </a:t>
            </a:r>
            <a:r>
              <a:rPr dirty="0" sz="2900" spc="-229">
                <a:latin typeface="Arial Black"/>
                <a:cs typeface="Arial Black"/>
              </a:rPr>
              <a:t>aiutano </a:t>
            </a:r>
            <a:r>
              <a:rPr dirty="0" sz="2900" spc="-275">
                <a:latin typeface="Arial Black"/>
                <a:cs typeface="Arial Black"/>
              </a:rPr>
              <a:t>la </a:t>
            </a:r>
            <a:r>
              <a:rPr dirty="0" sz="2900" spc="-260">
                <a:latin typeface="Arial Black"/>
                <a:cs typeface="Arial Black"/>
              </a:rPr>
              <a:t>vittima </a:t>
            </a:r>
            <a:r>
              <a:rPr dirty="0" sz="2900" spc="-254">
                <a:latin typeface="Arial Black"/>
                <a:cs typeface="Arial Black"/>
              </a:rPr>
              <a:t>consolandola </a:t>
            </a:r>
            <a:r>
              <a:rPr dirty="0" sz="2900" spc="-175">
                <a:latin typeface="Arial Black"/>
                <a:cs typeface="Arial Black"/>
              </a:rPr>
              <a:t>o</a:t>
            </a:r>
            <a:r>
              <a:rPr dirty="0" sz="2900" spc="-105">
                <a:latin typeface="Arial Black"/>
                <a:cs typeface="Arial Black"/>
              </a:rPr>
              <a:t> </a:t>
            </a:r>
            <a:r>
              <a:rPr dirty="0" sz="2900" spc="-204">
                <a:latin typeface="Arial Black"/>
                <a:cs typeface="Arial Black"/>
              </a:rPr>
              <a:t>difendendola</a:t>
            </a:r>
            <a:endParaRPr sz="2900">
              <a:latin typeface="Arial Black"/>
              <a:cs typeface="Arial Black"/>
            </a:endParaRPr>
          </a:p>
          <a:p>
            <a:pPr marL="641985" marR="1299845">
              <a:lnSpc>
                <a:spcPct val="115500"/>
              </a:lnSpc>
            </a:pPr>
            <a:r>
              <a:rPr dirty="0" sz="2900" spc="-140" i="1">
                <a:latin typeface="Lucida Sans"/>
                <a:cs typeface="Lucida Sans"/>
              </a:rPr>
              <a:t>spettatori</a:t>
            </a:r>
            <a:r>
              <a:rPr dirty="0" sz="2900" spc="-140">
                <a:latin typeface="Arial Black"/>
                <a:cs typeface="Arial Black"/>
              </a:rPr>
              <a:t>: </a:t>
            </a:r>
            <a:r>
              <a:rPr dirty="0" sz="2900" spc="-160">
                <a:latin typeface="Arial Black"/>
                <a:cs typeface="Arial Black"/>
              </a:rPr>
              <a:t>non </a:t>
            </a:r>
            <a:r>
              <a:rPr dirty="0" sz="2900" spc="-190">
                <a:latin typeface="Arial Black"/>
                <a:cs typeface="Arial Black"/>
              </a:rPr>
              <a:t>fanno </a:t>
            </a:r>
            <a:r>
              <a:rPr dirty="0" sz="2900" spc="-240">
                <a:latin typeface="Arial Black"/>
                <a:cs typeface="Arial Black"/>
              </a:rPr>
              <a:t>niente, </a:t>
            </a:r>
            <a:r>
              <a:rPr dirty="0" sz="2900" spc="-225">
                <a:latin typeface="Arial Black"/>
                <a:cs typeface="Arial Black"/>
              </a:rPr>
              <a:t>mantengono </a:t>
            </a:r>
            <a:r>
              <a:rPr dirty="0" sz="2900" spc="-265">
                <a:latin typeface="Arial Black"/>
                <a:cs typeface="Arial Black"/>
              </a:rPr>
              <a:t>le </a:t>
            </a:r>
            <a:r>
              <a:rPr dirty="0" sz="2900" spc="-260">
                <a:latin typeface="Arial Black"/>
                <a:cs typeface="Arial Black"/>
              </a:rPr>
              <a:t>distanze </a:t>
            </a:r>
            <a:r>
              <a:rPr dirty="0" sz="2900" spc="-250">
                <a:latin typeface="Arial Black"/>
                <a:cs typeface="Arial Black"/>
              </a:rPr>
              <a:t>dalla situazione </a:t>
            </a:r>
            <a:r>
              <a:rPr dirty="0" sz="2900" spc="-195">
                <a:latin typeface="Arial Black"/>
                <a:cs typeface="Arial Black"/>
              </a:rPr>
              <a:t>di </a:t>
            </a:r>
            <a:r>
              <a:rPr dirty="0" sz="2900" spc="-225">
                <a:latin typeface="Arial Black"/>
                <a:cs typeface="Arial Black"/>
              </a:rPr>
              <a:t>bullismo,  </a:t>
            </a:r>
            <a:r>
              <a:rPr dirty="0" sz="2900" spc="-235">
                <a:latin typeface="Arial Black"/>
                <a:cs typeface="Arial Black"/>
              </a:rPr>
              <a:t>limitandosi </a:t>
            </a:r>
            <a:r>
              <a:rPr dirty="0" sz="2900" spc="-315">
                <a:latin typeface="Arial Black"/>
                <a:cs typeface="Arial Black"/>
              </a:rPr>
              <a:t>a</a:t>
            </a:r>
            <a:r>
              <a:rPr dirty="0" sz="2900" spc="-190">
                <a:latin typeface="Arial Black"/>
                <a:cs typeface="Arial Black"/>
              </a:rPr>
              <a:t> </a:t>
            </a:r>
            <a:r>
              <a:rPr dirty="0" sz="2900" spc="-225">
                <a:latin typeface="Arial Black"/>
                <a:cs typeface="Arial Black"/>
              </a:rPr>
              <a:t>guardare</a:t>
            </a:r>
            <a:endParaRPr sz="2900">
              <a:latin typeface="Arial Black"/>
              <a:cs typeface="Arial Black"/>
            </a:endParaRPr>
          </a:p>
          <a:p>
            <a:pPr marL="641985">
              <a:lnSpc>
                <a:spcPct val="100000"/>
              </a:lnSpc>
              <a:spcBef>
                <a:spcPts val="540"/>
              </a:spcBef>
            </a:pPr>
            <a:r>
              <a:rPr dirty="0" sz="2900" spc="-155" i="1">
                <a:latin typeface="Lucida Sans"/>
                <a:cs typeface="Lucida Sans"/>
              </a:rPr>
              <a:t>vittima</a:t>
            </a:r>
            <a:r>
              <a:rPr dirty="0" sz="2900" spc="-155">
                <a:latin typeface="Arial Black"/>
                <a:cs typeface="Arial Black"/>
              </a:rPr>
              <a:t>: </a:t>
            </a:r>
            <a:r>
              <a:rPr dirty="0" sz="2900" spc="-310">
                <a:latin typeface="Arial Black"/>
                <a:cs typeface="Arial Black"/>
              </a:rPr>
              <a:t>subisce </a:t>
            </a:r>
            <a:r>
              <a:rPr dirty="0" sz="2900" spc="-265">
                <a:latin typeface="Arial Black"/>
                <a:cs typeface="Arial Black"/>
              </a:rPr>
              <a:t>le</a:t>
            </a:r>
            <a:r>
              <a:rPr dirty="0" sz="2900" spc="-170">
                <a:latin typeface="Arial Black"/>
                <a:cs typeface="Arial Black"/>
              </a:rPr>
              <a:t> </a:t>
            </a:r>
            <a:r>
              <a:rPr dirty="0" sz="2900" spc="-220">
                <a:latin typeface="Arial Black"/>
                <a:cs typeface="Arial Black"/>
              </a:rPr>
              <a:t>prepotenze</a:t>
            </a:r>
            <a:endParaRPr sz="29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326910" y="1003361"/>
            <a:ext cx="7634605" cy="1016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65"/>
              <a:t>Ruoli </a:t>
            </a:r>
            <a:r>
              <a:rPr dirty="0" spc="355"/>
              <a:t>nel</a:t>
            </a:r>
            <a:r>
              <a:rPr dirty="0" spc="-440"/>
              <a:t> </a:t>
            </a:r>
            <a:r>
              <a:rPr dirty="0" spc="270"/>
              <a:t>bullismo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7999" cy="10286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16000" y="2652469"/>
            <a:ext cx="11896090" cy="6711950"/>
          </a:xfrm>
          <a:prstGeom prst="rect">
            <a:avLst/>
          </a:prstGeom>
        </p:spPr>
        <p:txBody>
          <a:bodyPr wrap="square" lIns="0" tIns="1155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dirty="0" sz="4200" spc="-370">
                <a:latin typeface="Arial Black"/>
                <a:cs typeface="Arial Black"/>
              </a:rPr>
              <a:t>Per </a:t>
            </a:r>
            <a:r>
              <a:rPr dirty="0" sz="4200" spc="-405">
                <a:latin typeface="Arial Black"/>
                <a:cs typeface="Arial Black"/>
              </a:rPr>
              <a:t>la</a:t>
            </a:r>
            <a:r>
              <a:rPr dirty="0" sz="4200" spc="-254">
                <a:latin typeface="Arial Black"/>
                <a:cs typeface="Arial Black"/>
              </a:rPr>
              <a:t> </a:t>
            </a:r>
            <a:r>
              <a:rPr dirty="0" sz="4200" spc="-370">
                <a:latin typeface="Arial Black"/>
                <a:cs typeface="Arial Black"/>
              </a:rPr>
              <a:t>vittima:</a:t>
            </a:r>
            <a:endParaRPr sz="42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dirty="0" sz="4200" spc="-409">
                <a:latin typeface="Arial Black"/>
                <a:cs typeface="Arial Black"/>
              </a:rPr>
              <a:t>vissuti </a:t>
            </a:r>
            <a:r>
              <a:rPr dirty="0" sz="4200" spc="-375">
                <a:latin typeface="Arial Black"/>
                <a:cs typeface="Arial Black"/>
              </a:rPr>
              <a:t>depressivi, </a:t>
            </a:r>
            <a:r>
              <a:rPr dirty="0" sz="4200" spc="-380">
                <a:latin typeface="Arial Black"/>
                <a:cs typeface="Arial Black"/>
              </a:rPr>
              <a:t>inadeguatezza, </a:t>
            </a:r>
            <a:r>
              <a:rPr dirty="0" sz="4200" spc="-415">
                <a:latin typeface="Arial Black"/>
                <a:cs typeface="Arial Black"/>
              </a:rPr>
              <a:t>senso </a:t>
            </a:r>
            <a:r>
              <a:rPr dirty="0" sz="4200" spc="-285">
                <a:latin typeface="Arial Black"/>
                <a:cs typeface="Arial Black"/>
              </a:rPr>
              <a:t>di</a:t>
            </a:r>
            <a:r>
              <a:rPr dirty="0" sz="4200" spc="-5">
                <a:latin typeface="Arial Black"/>
                <a:cs typeface="Arial Black"/>
              </a:rPr>
              <a:t> </a:t>
            </a:r>
            <a:r>
              <a:rPr dirty="0" sz="4200" spc="-420">
                <a:latin typeface="Arial Black"/>
                <a:cs typeface="Arial Black"/>
              </a:rPr>
              <a:t>colpa</a:t>
            </a:r>
            <a:endParaRPr sz="42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47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dirty="0" sz="4200" spc="-370">
                <a:latin typeface="Arial Black"/>
                <a:cs typeface="Arial Black"/>
              </a:rPr>
              <a:t>Per </a:t>
            </a:r>
            <a:r>
              <a:rPr dirty="0" sz="4200" spc="-340">
                <a:latin typeface="Arial Black"/>
                <a:cs typeface="Arial Black"/>
              </a:rPr>
              <a:t>il</a:t>
            </a:r>
            <a:r>
              <a:rPr dirty="0" sz="4200" spc="-254">
                <a:latin typeface="Arial Black"/>
                <a:cs typeface="Arial Black"/>
              </a:rPr>
              <a:t> </a:t>
            </a:r>
            <a:r>
              <a:rPr dirty="0" sz="4200" spc="-280">
                <a:latin typeface="Arial Black"/>
                <a:cs typeface="Arial Black"/>
              </a:rPr>
              <a:t>bullo:</a:t>
            </a:r>
            <a:endParaRPr sz="4200">
              <a:latin typeface="Arial Black"/>
              <a:cs typeface="Arial Black"/>
            </a:endParaRPr>
          </a:p>
          <a:p>
            <a:pPr marL="12700" marR="689610">
              <a:lnSpc>
                <a:spcPts val="5850"/>
              </a:lnSpc>
              <a:spcBef>
                <a:spcPts val="330"/>
              </a:spcBef>
            </a:pPr>
            <a:r>
              <a:rPr dirty="0" sz="4200" spc="-310">
                <a:latin typeface="Arial Black"/>
                <a:cs typeface="Arial Black"/>
              </a:rPr>
              <a:t>disturbi </a:t>
            </a:r>
            <a:r>
              <a:rPr dirty="0" sz="4200" spc="-365">
                <a:latin typeface="Arial Black"/>
                <a:cs typeface="Arial Black"/>
              </a:rPr>
              <a:t>della </a:t>
            </a:r>
            <a:r>
              <a:rPr dirty="0" sz="4200" spc="-380">
                <a:latin typeface="Arial Black"/>
                <a:cs typeface="Arial Black"/>
              </a:rPr>
              <a:t>condotta </a:t>
            </a:r>
            <a:r>
              <a:rPr dirty="0" sz="4200" spc="-445">
                <a:latin typeface="Arial Black"/>
                <a:cs typeface="Arial Black"/>
              </a:rPr>
              <a:t>e </a:t>
            </a:r>
            <a:r>
              <a:rPr dirty="0" sz="4200" spc="-280">
                <a:latin typeface="Arial Black"/>
                <a:cs typeface="Arial Black"/>
              </a:rPr>
              <a:t>in </a:t>
            </a:r>
            <a:r>
              <a:rPr dirty="0" sz="4200" spc="-245">
                <a:latin typeface="Arial Black"/>
                <a:cs typeface="Arial Black"/>
              </a:rPr>
              <a:t>futuro </a:t>
            </a:r>
            <a:r>
              <a:rPr dirty="0" sz="4200" spc="-300">
                <a:latin typeface="Arial Black"/>
                <a:cs typeface="Arial Black"/>
              </a:rPr>
              <a:t>disturbo </a:t>
            </a:r>
            <a:r>
              <a:rPr dirty="0" sz="4200" spc="-285">
                <a:latin typeface="Arial Black"/>
                <a:cs typeface="Arial Black"/>
              </a:rPr>
              <a:t>di  </a:t>
            </a:r>
            <a:r>
              <a:rPr dirty="0" sz="4200" spc="-355">
                <a:latin typeface="Arial Black"/>
                <a:cs typeface="Arial Black"/>
              </a:rPr>
              <a:t>personalità</a:t>
            </a:r>
            <a:r>
              <a:rPr dirty="0" sz="4200" spc="-315">
                <a:latin typeface="Arial Black"/>
                <a:cs typeface="Arial Black"/>
              </a:rPr>
              <a:t> </a:t>
            </a:r>
            <a:r>
              <a:rPr dirty="0" sz="4200" spc="-420">
                <a:latin typeface="Arial Black"/>
                <a:cs typeface="Arial Black"/>
              </a:rPr>
              <a:t>antisociale</a:t>
            </a:r>
            <a:endParaRPr sz="42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445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dirty="0" sz="4200" spc="-370">
                <a:latin typeface="Arial Black"/>
                <a:cs typeface="Arial Black"/>
              </a:rPr>
              <a:t>Per</a:t>
            </a:r>
            <a:r>
              <a:rPr dirty="0" sz="4200" spc="-315">
                <a:latin typeface="Arial Black"/>
                <a:cs typeface="Arial Black"/>
              </a:rPr>
              <a:t> entrambi:</a:t>
            </a:r>
            <a:endParaRPr sz="42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dirty="0" sz="4200" spc="-360">
                <a:latin typeface="Arial Black"/>
                <a:cs typeface="Arial Black"/>
              </a:rPr>
              <a:t>difficoltà </a:t>
            </a:r>
            <a:r>
              <a:rPr dirty="0" sz="4200" spc="-470">
                <a:latin typeface="Arial Black"/>
                <a:cs typeface="Arial Black"/>
              </a:rPr>
              <a:t>a </a:t>
            </a:r>
            <a:r>
              <a:rPr dirty="0" sz="4200" spc="-405">
                <a:latin typeface="Arial Black"/>
                <a:cs typeface="Arial Black"/>
              </a:rPr>
              <a:t>riconoscere </a:t>
            </a:r>
            <a:r>
              <a:rPr dirty="0" sz="4200" spc="-395">
                <a:latin typeface="Arial Black"/>
                <a:cs typeface="Arial Black"/>
              </a:rPr>
              <a:t>gli </a:t>
            </a:r>
            <a:r>
              <a:rPr dirty="0" sz="4200" spc="-430">
                <a:latin typeface="Arial Black"/>
                <a:cs typeface="Arial Black"/>
              </a:rPr>
              <a:t>stati </a:t>
            </a:r>
            <a:r>
              <a:rPr dirty="0" sz="4200" spc="-360">
                <a:latin typeface="Arial Black"/>
                <a:cs typeface="Arial Black"/>
              </a:rPr>
              <a:t>emotivi</a:t>
            </a:r>
            <a:r>
              <a:rPr dirty="0" sz="4200" spc="200">
                <a:latin typeface="Arial Black"/>
                <a:cs typeface="Arial Black"/>
              </a:rPr>
              <a:t> </a:t>
            </a:r>
            <a:r>
              <a:rPr dirty="0" sz="4200" spc="-320">
                <a:latin typeface="Arial Black"/>
                <a:cs typeface="Arial Black"/>
              </a:rPr>
              <a:t>altrui</a:t>
            </a:r>
            <a:endParaRPr sz="42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19405" y="1003367"/>
            <a:ext cx="11049635" cy="1016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70"/>
              <a:t>Conseguenze </a:t>
            </a:r>
            <a:r>
              <a:rPr dirty="0" spc="295"/>
              <a:t>del</a:t>
            </a:r>
            <a:r>
              <a:rPr dirty="0" spc="-459"/>
              <a:t> </a:t>
            </a:r>
            <a:r>
              <a:rPr dirty="0" spc="270"/>
              <a:t>bullismo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7999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33142" y="3815722"/>
            <a:ext cx="203404" cy="2034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533142" y="5394138"/>
            <a:ext cx="203404" cy="2034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016000" y="2638459"/>
            <a:ext cx="14934565" cy="63392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71550" marR="1007110" indent="-959485">
              <a:lnSpc>
                <a:spcPct val="116399"/>
              </a:lnSpc>
              <a:spcBef>
                <a:spcPts val="100"/>
              </a:spcBef>
            </a:pPr>
            <a:r>
              <a:rPr dirty="0" sz="4450" spc="-540">
                <a:latin typeface="Arial Black"/>
                <a:cs typeface="Arial Black"/>
              </a:rPr>
              <a:t>Attacchi </a:t>
            </a:r>
            <a:r>
              <a:rPr dirty="0" sz="4450" spc="-355">
                <a:latin typeface="Arial Black"/>
                <a:cs typeface="Arial Black"/>
              </a:rPr>
              <a:t>diretti, </a:t>
            </a:r>
            <a:r>
              <a:rPr dirty="0" sz="4450" spc="-459">
                <a:latin typeface="Arial Black"/>
                <a:cs typeface="Arial Black"/>
              </a:rPr>
              <a:t>aggressivi, </a:t>
            </a:r>
            <a:r>
              <a:rPr dirty="0" sz="4450" spc="-395">
                <a:latin typeface="Arial Black"/>
                <a:cs typeface="Arial Black"/>
              </a:rPr>
              <a:t>visibili, </a:t>
            </a:r>
            <a:r>
              <a:rPr dirty="0" sz="4450" spc="-420">
                <a:latin typeface="Arial Black"/>
                <a:cs typeface="Arial Black"/>
              </a:rPr>
              <a:t>agito </a:t>
            </a:r>
            <a:r>
              <a:rPr dirty="0" sz="4450" spc="-305">
                <a:latin typeface="Arial Black"/>
                <a:cs typeface="Arial Black"/>
              </a:rPr>
              <a:t>in forma:  </a:t>
            </a:r>
            <a:r>
              <a:rPr dirty="0" sz="4450" spc="-459">
                <a:latin typeface="Arial Black"/>
                <a:cs typeface="Arial Black"/>
              </a:rPr>
              <a:t>fisica: </a:t>
            </a:r>
            <a:r>
              <a:rPr dirty="0" sz="4450" spc="-395">
                <a:latin typeface="Arial Black"/>
                <a:cs typeface="Arial Black"/>
              </a:rPr>
              <a:t>spingere, </a:t>
            </a:r>
            <a:r>
              <a:rPr dirty="0" sz="4450" spc="-450">
                <a:latin typeface="Arial Black"/>
                <a:cs typeface="Arial Black"/>
              </a:rPr>
              <a:t>picchiare, </a:t>
            </a:r>
            <a:r>
              <a:rPr dirty="0" sz="4450" spc="-320">
                <a:latin typeface="Arial Black"/>
                <a:cs typeface="Arial Black"/>
              </a:rPr>
              <a:t>prendere </a:t>
            </a:r>
            <a:r>
              <a:rPr dirty="0" sz="4450" spc="-500">
                <a:latin typeface="Arial Black"/>
                <a:cs typeface="Arial Black"/>
              </a:rPr>
              <a:t>a </a:t>
            </a:r>
            <a:r>
              <a:rPr dirty="0" sz="4450" spc="-555">
                <a:latin typeface="Arial Black"/>
                <a:cs typeface="Arial Black"/>
              </a:rPr>
              <a:t>calci, </a:t>
            </a:r>
            <a:r>
              <a:rPr dirty="0" sz="4450" spc="-340">
                <a:latin typeface="Arial Black"/>
                <a:cs typeface="Arial Black"/>
              </a:rPr>
              <a:t>pugni,  </a:t>
            </a:r>
            <a:r>
              <a:rPr dirty="0" sz="4450" spc="-325">
                <a:latin typeface="Arial Black"/>
                <a:cs typeface="Arial Black"/>
              </a:rPr>
              <a:t>appropriarsi </a:t>
            </a:r>
            <a:r>
              <a:rPr dirty="0" sz="4450" spc="-400">
                <a:latin typeface="Arial Black"/>
                <a:cs typeface="Arial Black"/>
              </a:rPr>
              <a:t>degli </a:t>
            </a:r>
            <a:r>
              <a:rPr dirty="0" sz="4450" spc="-434">
                <a:latin typeface="Arial Black"/>
                <a:cs typeface="Arial Black"/>
              </a:rPr>
              <a:t>oggetti </a:t>
            </a:r>
            <a:r>
              <a:rPr dirty="0" sz="4450" spc="-345">
                <a:latin typeface="Arial Black"/>
                <a:cs typeface="Arial Black"/>
              </a:rPr>
              <a:t>dell'altro </a:t>
            </a:r>
            <a:r>
              <a:rPr dirty="0" sz="4450" spc="-290">
                <a:latin typeface="Arial Black"/>
                <a:cs typeface="Arial Black"/>
              </a:rPr>
              <a:t>o</a:t>
            </a:r>
            <a:r>
              <a:rPr dirty="0" sz="4450" spc="-170">
                <a:latin typeface="Arial Black"/>
                <a:cs typeface="Arial Black"/>
              </a:rPr>
              <a:t> </a:t>
            </a:r>
            <a:r>
              <a:rPr dirty="0" sz="4450" spc="-325">
                <a:latin typeface="Arial Black"/>
                <a:cs typeface="Arial Black"/>
              </a:rPr>
              <a:t>rovinarli;</a:t>
            </a:r>
            <a:endParaRPr sz="4450">
              <a:latin typeface="Arial Black"/>
              <a:cs typeface="Arial Black"/>
            </a:endParaRPr>
          </a:p>
          <a:p>
            <a:pPr marL="971550" marR="5080">
              <a:lnSpc>
                <a:spcPts val="6210"/>
              </a:lnSpc>
              <a:spcBef>
                <a:spcPts val="355"/>
              </a:spcBef>
            </a:pPr>
            <a:r>
              <a:rPr dirty="0" sz="4450" spc="-380">
                <a:latin typeface="Arial Black"/>
                <a:cs typeface="Arial Black"/>
              </a:rPr>
              <a:t>verbale: </a:t>
            </a:r>
            <a:r>
              <a:rPr dirty="0" sz="4450" spc="-459">
                <a:latin typeface="Arial Black"/>
                <a:cs typeface="Arial Black"/>
              </a:rPr>
              <a:t>minacciare, </a:t>
            </a:r>
            <a:r>
              <a:rPr dirty="0" sz="4450" spc="-380">
                <a:latin typeface="Arial Black"/>
                <a:cs typeface="Arial Black"/>
              </a:rPr>
              <a:t>insultare, </a:t>
            </a:r>
            <a:r>
              <a:rPr dirty="0" sz="4450" spc="-325">
                <a:latin typeface="Arial Black"/>
                <a:cs typeface="Arial Black"/>
              </a:rPr>
              <a:t>offendere, </a:t>
            </a:r>
            <a:r>
              <a:rPr dirty="0" sz="4450" spc="-320">
                <a:latin typeface="Arial Black"/>
                <a:cs typeface="Arial Black"/>
              </a:rPr>
              <a:t>prendere </a:t>
            </a:r>
            <a:r>
              <a:rPr dirty="0" sz="4450" spc="-305">
                <a:latin typeface="Arial Black"/>
                <a:cs typeface="Arial Black"/>
              </a:rPr>
              <a:t>in  </a:t>
            </a:r>
            <a:r>
              <a:rPr dirty="0" sz="4450" spc="-350">
                <a:latin typeface="Arial Black"/>
                <a:cs typeface="Arial Black"/>
              </a:rPr>
              <a:t>giro, </a:t>
            </a:r>
            <a:r>
              <a:rPr dirty="0" sz="4450" spc="-440">
                <a:latin typeface="Arial Black"/>
                <a:cs typeface="Arial Black"/>
              </a:rPr>
              <a:t>estorcere </a:t>
            </a:r>
            <a:r>
              <a:rPr dirty="0" sz="4450" spc="-325">
                <a:latin typeface="Arial Black"/>
                <a:cs typeface="Arial Black"/>
              </a:rPr>
              <a:t>denaro </a:t>
            </a:r>
            <a:r>
              <a:rPr dirty="0" sz="4450" spc="-290">
                <a:latin typeface="Arial Black"/>
                <a:cs typeface="Arial Black"/>
              </a:rPr>
              <a:t>o </a:t>
            </a:r>
            <a:r>
              <a:rPr dirty="0" sz="4450" spc="-335">
                <a:latin typeface="Arial Black"/>
                <a:cs typeface="Arial Black"/>
              </a:rPr>
              <a:t>beni</a:t>
            </a:r>
            <a:r>
              <a:rPr dirty="0" sz="4450" spc="-270">
                <a:latin typeface="Arial Black"/>
                <a:cs typeface="Arial Black"/>
              </a:rPr>
              <a:t> </a:t>
            </a:r>
            <a:r>
              <a:rPr dirty="0" sz="4450" spc="-380">
                <a:latin typeface="Arial Black"/>
                <a:cs typeface="Arial Black"/>
              </a:rPr>
              <a:t>materiali.</a:t>
            </a:r>
            <a:endParaRPr sz="445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4150">
              <a:latin typeface="Arial Black"/>
              <a:cs typeface="Arial Black"/>
            </a:endParaRPr>
          </a:p>
          <a:p>
            <a:pPr marL="12700" marR="616585">
              <a:lnSpc>
                <a:spcPct val="116399"/>
              </a:lnSpc>
              <a:spcBef>
                <a:spcPts val="5"/>
              </a:spcBef>
            </a:pPr>
            <a:r>
              <a:rPr dirty="0" sz="4450" spc="-585">
                <a:latin typeface="Arial Black"/>
                <a:cs typeface="Arial Black"/>
              </a:rPr>
              <a:t>La </a:t>
            </a:r>
            <a:r>
              <a:rPr dirty="0" sz="4450" spc="-409">
                <a:latin typeface="Arial Black"/>
                <a:cs typeface="Arial Black"/>
              </a:rPr>
              <a:t>vittima </a:t>
            </a:r>
            <a:r>
              <a:rPr dirty="0" sz="4450" spc="-305">
                <a:latin typeface="Arial Black"/>
                <a:cs typeface="Arial Black"/>
              </a:rPr>
              <a:t>di </a:t>
            </a:r>
            <a:r>
              <a:rPr dirty="0" sz="4450" spc="-385">
                <a:latin typeface="Arial Black"/>
                <a:cs typeface="Arial Black"/>
              </a:rPr>
              <a:t>solito </a:t>
            </a:r>
            <a:r>
              <a:rPr dirty="0" sz="4450" spc="-260">
                <a:latin typeface="Arial Black"/>
                <a:cs typeface="Arial Black"/>
              </a:rPr>
              <a:t>non </a:t>
            </a:r>
            <a:r>
              <a:rPr dirty="0" sz="4450" spc="-365">
                <a:latin typeface="Arial Black"/>
                <a:cs typeface="Arial Black"/>
              </a:rPr>
              <a:t>fa parte del </a:t>
            </a:r>
            <a:r>
              <a:rPr dirty="0" sz="4450" spc="-295">
                <a:latin typeface="Arial Black"/>
                <a:cs typeface="Arial Black"/>
              </a:rPr>
              <a:t>gruppo </a:t>
            </a:r>
            <a:r>
              <a:rPr dirty="0" sz="4450" spc="-305">
                <a:latin typeface="Arial Black"/>
                <a:cs typeface="Arial Black"/>
              </a:rPr>
              <a:t>di </a:t>
            </a:r>
            <a:r>
              <a:rPr dirty="0" sz="4450" spc="-484">
                <a:latin typeface="Arial Black"/>
                <a:cs typeface="Arial Black"/>
              </a:rPr>
              <a:t>amici </a:t>
            </a:r>
            <a:r>
              <a:rPr dirty="0" sz="4450" spc="-365">
                <a:latin typeface="Arial Black"/>
                <a:cs typeface="Arial Black"/>
              </a:rPr>
              <a:t>del  </a:t>
            </a:r>
            <a:r>
              <a:rPr dirty="0" sz="4450" spc="-305">
                <a:latin typeface="Arial Black"/>
                <a:cs typeface="Arial Black"/>
              </a:rPr>
              <a:t>bullo.</a:t>
            </a:r>
            <a:endParaRPr sz="445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04126" y="1003367"/>
            <a:ext cx="14643100" cy="1016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45">
                <a:solidFill>
                  <a:srgbClr val="F20D12"/>
                </a:solidFill>
              </a:rPr>
              <a:t>Riconoscere </a:t>
            </a:r>
            <a:r>
              <a:rPr dirty="0" spc="295">
                <a:solidFill>
                  <a:srgbClr val="F20D12"/>
                </a:solidFill>
              </a:rPr>
              <a:t>il </a:t>
            </a:r>
            <a:r>
              <a:rPr dirty="0" spc="270">
                <a:solidFill>
                  <a:srgbClr val="F20D12"/>
                </a:solidFill>
              </a:rPr>
              <a:t>bullismo </a:t>
            </a:r>
            <a:r>
              <a:rPr dirty="0" spc="360">
                <a:solidFill>
                  <a:srgbClr val="F20D12"/>
                </a:solidFill>
              </a:rPr>
              <a:t>nei</a:t>
            </a:r>
            <a:r>
              <a:rPr dirty="0" spc="-1190">
                <a:solidFill>
                  <a:srgbClr val="F20D12"/>
                </a:solidFill>
              </a:rPr>
              <a:t> </a:t>
            </a:r>
            <a:r>
              <a:rPr dirty="0" spc="260">
                <a:solidFill>
                  <a:srgbClr val="F20D12"/>
                </a:solidFill>
              </a:rPr>
              <a:t>maschi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7999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16000" y="2652466"/>
            <a:ext cx="15901669" cy="5969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476884">
              <a:lnSpc>
                <a:spcPct val="116100"/>
              </a:lnSpc>
              <a:spcBef>
                <a:spcPts val="95"/>
              </a:spcBef>
            </a:pPr>
            <a:r>
              <a:rPr dirty="0" sz="4200" spc="-505">
                <a:latin typeface="Arial Black"/>
                <a:cs typeface="Arial Black"/>
              </a:rPr>
              <a:t>Attacchi </a:t>
            </a:r>
            <a:r>
              <a:rPr dirty="0" sz="4200" spc="-320">
                <a:latin typeface="Arial Black"/>
                <a:cs typeface="Arial Black"/>
              </a:rPr>
              <a:t>indiretti, </a:t>
            </a:r>
            <a:r>
              <a:rPr dirty="0" sz="4200" spc="-395">
                <a:latin typeface="Arial Black"/>
                <a:cs typeface="Arial Black"/>
              </a:rPr>
              <a:t>le </a:t>
            </a:r>
            <a:r>
              <a:rPr dirty="0" sz="4200" spc="-380">
                <a:latin typeface="Arial Black"/>
                <a:cs typeface="Arial Black"/>
              </a:rPr>
              <a:t>vittime </a:t>
            </a:r>
            <a:r>
              <a:rPr dirty="0" sz="4200" spc="-345">
                <a:latin typeface="Arial Black"/>
                <a:cs typeface="Arial Black"/>
              </a:rPr>
              <a:t>vengono </a:t>
            </a:r>
            <a:r>
              <a:rPr dirty="0" sz="4200" spc="-370">
                <a:latin typeface="Arial Black"/>
                <a:cs typeface="Arial Black"/>
              </a:rPr>
              <a:t>prese </a:t>
            </a:r>
            <a:r>
              <a:rPr dirty="0" sz="4200" spc="-285">
                <a:latin typeface="Arial Black"/>
                <a:cs typeface="Arial Black"/>
              </a:rPr>
              <a:t>di </a:t>
            </a:r>
            <a:r>
              <a:rPr dirty="0" sz="4200" spc="-325">
                <a:latin typeface="Arial Black"/>
                <a:cs typeface="Arial Black"/>
              </a:rPr>
              <a:t>mira, </a:t>
            </a:r>
            <a:r>
              <a:rPr dirty="0" sz="4200" spc="-425">
                <a:latin typeface="Arial Black"/>
                <a:cs typeface="Arial Black"/>
              </a:rPr>
              <a:t>etichettate,  </a:t>
            </a:r>
            <a:r>
              <a:rPr dirty="0" sz="4200" spc="-340">
                <a:latin typeface="Arial Black"/>
                <a:cs typeface="Arial Black"/>
              </a:rPr>
              <a:t>diventano </a:t>
            </a:r>
            <a:r>
              <a:rPr dirty="0" sz="4200" spc="-395">
                <a:latin typeface="Arial Black"/>
                <a:cs typeface="Arial Black"/>
              </a:rPr>
              <a:t>oggetto </a:t>
            </a:r>
            <a:r>
              <a:rPr dirty="0" sz="4200" spc="-285">
                <a:latin typeface="Arial Black"/>
                <a:cs typeface="Arial Black"/>
              </a:rPr>
              <a:t>di </a:t>
            </a:r>
            <a:r>
              <a:rPr dirty="0" sz="4200" spc="-395">
                <a:latin typeface="Arial Black"/>
                <a:cs typeface="Arial Black"/>
              </a:rPr>
              <a:t>maldicenze </a:t>
            </a:r>
            <a:r>
              <a:rPr dirty="0" sz="4200" spc="-445">
                <a:latin typeface="Arial Black"/>
                <a:cs typeface="Arial Black"/>
              </a:rPr>
              <a:t>e </a:t>
            </a:r>
            <a:r>
              <a:rPr dirty="0" sz="4200" spc="-390">
                <a:latin typeface="Arial Black"/>
                <a:cs typeface="Arial Black"/>
              </a:rPr>
              <a:t>scherni, </a:t>
            </a:r>
            <a:r>
              <a:rPr dirty="0" sz="4200" spc="-335">
                <a:latin typeface="Arial Black"/>
                <a:cs typeface="Arial Black"/>
              </a:rPr>
              <a:t>sperimentano  </a:t>
            </a:r>
            <a:r>
              <a:rPr dirty="0" sz="4200" spc="-365">
                <a:latin typeface="Arial Black"/>
                <a:cs typeface="Arial Black"/>
              </a:rPr>
              <a:t>sentimenti </a:t>
            </a:r>
            <a:r>
              <a:rPr dirty="0" sz="4200" spc="-285">
                <a:latin typeface="Arial Black"/>
                <a:cs typeface="Arial Black"/>
              </a:rPr>
              <a:t>di </a:t>
            </a:r>
            <a:r>
              <a:rPr dirty="0" sz="4200" spc="-340">
                <a:latin typeface="Arial Black"/>
                <a:cs typeface="Arial Black"/>
              </a:rPr>
              <a:t>solitudine, </a:t>
            </a:r>
            <a:r>
              <a:rPr dirty="0" sz="4200" spc="-345">
                <a:latin typeface="Arial Black"/>
                <a:cs typeface="Arial Black"/>
              </a:rPr>
              <a:t>vengono </a:t>
            </a:r>
            <a:r>
              <a:rPr dirty="0" sz="4200" spc="-375">
                <a:latin typeface="Arial Black"/>
                <a:cs typeface="Arial Black"/>
              </a:rPr>
              <a:t>emarginate,</a:t>
            </a:r>
            <a:r>
              <a:rPr dirty="0" sz="4200" spc="-200">
                <a:latin typeface="Arial Black"/>
                <a:cs typeface="Arial Black"/>
              </a:rPr>
              <a:t> </a:t>
            </a:r>
            <a:r>
              <a:rPr dirty="0" sz="4200" spc="-459">
                <a:latin typeface="Arial Black"/>
                <a:cs typeface="Arial Black"/>
              </a:rPr>
              <a:t>escluse.</a:t>
            </a:r>
            <a:endParaRPr sz="4200">
              <a:latin typeface="Arial Black"/>
              <a:cs typeface="Arial Black"/>
            </a:endParaRPr>
          </a:p>
          <a:p>
            <a:pPr marL="12700" marR="5080">
              <a:lnSpc>
                <a:spcPts val="5850"/>
              </a:lnSpc>
              <a:spcBef>
                <a:spcPts val="330"/>
              </a:spcBef>
            </a:pPr>
            <a:r>
              <a:rPr dirty="0" sz="4200" spc="-375">
                <a:latin typeface="Arial Black"/>
                <a:cs typeface="Arial Black"/>
              </a:rPr>
              <a:t>Gli </a:t>
            </a:r>
            <a:r>
              <a:rPr dirty="0" sz="4200" spc="-335">
                <a:latin typeface="Arial Black"/>
                <a:cs typeface="Arial Black"/>
              </a:rPr>
              <a:t>altri </a:t>
            </a:r>
            <a:r>
              <a:rPr dirty="0" sz="4200" spc="-345">
                <a:latin typeface="Arial Black"/>
                <a:cs typeface="Arial Black"/>
              </a:rPr>
              <a:t>vengono </a:t>
            </a:r>
            <a:r>
              <a:rPr dirty="0" sz="4200" spc="-335">
                <a:latin typeface="Arial Black"/>
                <a:cs typeface="Arial Black"/>
              </a:rPr>
              <a:t>manipolati </a:t>
            </a:r>
            <a:r>
              <a:rPr dirty="0" sz="4200" spc="-470">
                <a:latin typeface="Arial Black"/>
                <a:cs typeface="Arial Black"/>
              </a:rPr>
              <a:t>a </a:t>
            </a:r>
            <a:r>
              <a:rPr dirty="0" sz="4200" spc="-405">
                <a:latin typeface="Arial Black"/>
                <a:cs typeface="Arial Black"/>
              </a:rPr>
              <a:t>schierarsi </a:t>
            </a:r>
            <a:r>
              <a:rPr dirty="0" sz="4200" spc="-350">
                <a:latin typeface="Arial Black"/>
                <a:cs typeface="Arial Black"/>
              </a:rPr>
              <a:t>contro </a:t>
            </a:r>
            <a:r>
              <a:rPr dirty="0" sz="4200" spc="-405">
                <a:latin typeface="Arial Black"/>
                <a:cs typeface="Arial Black"/>
              </a:rPr>
              <a:t>la </a:t>
            </a:r>
            <a:r>
              <a:rPr dirty="0" sz="4200" spc="-370">
                <a:latin typeface="Arial Black"/>
                <a:cs typeface="Arial Black"/>
              </a:rPr>
              <a:t>vittima.  </a:t>
            </a:r>
            <a:r>
              <a:rPr dirty="0" sz="4200" spc="-560">
                <a:latin typeface="Arial Black"/>
                <a:cs typeface="Arial Black"/>
              </a:rPr>
              <a:t>Accade </a:t>
            </a:r>
            <a:r>
              <a:rPr dirty="0" sz="4200" spc="-285">
                <a:latin typeface="Arial Black"/>
                <a:cs typeface="Arial Black"/>
              </a:rPr>
              <a:t>di </a:t>
            </a:r>
            <a:r>
              <a:rPr dirty="0" sz="4200" spc="-265">
                <a:latin typeface="Arial Black"/>
                <a:cs typeface="Arial Black"/>
              </a:rPr>
              <a:t>più </a:t>
            </a:r>
            <a:r>
              <a:rPr dirty="0" sz="4200" spc="-495">
                <a:latin typeface="Arial Black"/>
                <a:cs typeface="Arial Black"/>
              </a:rPr>
              <a:t>che </a:t>
            </a:r>
            <a:r>
              <a:rPr dirty="0" sz="4200" spc="-395">
                <a:latin typeface="Arial Black"/>
                <a:cs typeface="Arial Black"/>
              </a:rPr>
              <a:t>le </a:t>
            </a:r>
            <a:r>
              <a:rPr dirty="0" sz="4200" spc="-400">
                <a:latin typeface="Arial Black"/>
                <a:cs typeface="Arial Black"/>
              </a:rPr>
              <a:t>ragazze </a:t>
            </a:r>
            <a:r>
              <a:rPr dirty="0" sz="4200" spc="-340">
                <a:latin typeface="Arial Black"/>
                <a:cs typeface="Arial Black"/>
              </a:rPr>
              <a:t>appartengano </a:t>
            </a:r>
            <a:r>
              <a:rPr dirty="0" sz="4200" spc="-355">
                <a:latin typeface="Arial Black"/>
                <a:cs typeface="Arial Black"/>
              </a:rPr>
              <a:t>allo </a:t>
            </a:r>
            <a:r>
              <a:rPr dirty="0" sz="4200" spc="-465">
                <a:latin typeface="Arial Black"/>
                <a:cs typeface="Arial Black"/>
              </a:rPr>
              <a:t>stesso </a:t>
            </a:r>
            <a:r>
              <a:rPr dirty="0" sz="4200" spc="-270">
                <a:latin typeface="Arial Black"/>
                <a:cs typeface="Arial Black"/>
              </a:rPr>
              <a:t>gruppo </a:t>
            </a:r>
            <a:r>
              <a:rPr dirty="0" sz="4200" spc="-285">
                <a:latin typeface="Arial Black"/>
                <a:cs typeface="Arial Black"/>
              </a:rPr>
              <a:t>di  </a:t>
            </a:r>
            <a:r>
              <a:rPr dirty="0" sz="4200" spc="-450">
                <a:latin typeface="Arial Black"/>
                <a:cs typeface="Arial Black"/>
              </a:rPr>
              <a:t>amici </a:t>
            </a:r>
            <a:r>
              <a:rPr dirty="0" sz="4200" spc="-360">
                <a:latin typeface="Arial Black"/>
                <a:cs typeface="Arial Black"/>
              </a:rPr>
              <a:t>delle </a:t>
            </a:r>
            <a:r>
              <a:rPr dirty="0" sz="4200" spc="-380">
                <a:latin typeface="Arial Black"/>
                <a:cs typeface="Arial Black"/>
              </a:rPr>
              <a:t>vittime, </a:t>
            </a:r>
            <a:r>
              <a:rPr dirty="0" sz="4200" spc="-280">
                <a:latin typeface="Arial Black"/>
                <a:cs typeface="Arial Black"/>
              </a:rPr>
              <a:t>in </a:t>
            </a:r>
            <a:r>
              <a:rPr dirty="0" sz="4200" spc="-300">
                <a:latin typeface="Arial Black"/>
                <a:cs typeface="Arial Black"/>
              </a:rPr>
              <a:t>quanto </a:t>
            </a:r>
            <a:r>
              <a:rPr dirty="0" sz="4200" spc="-385">
                <a:latin typeface="Arial Black"/>
                <a:cs typeface="Arial Black"/>
              </a:rPr>
              <a:t>queste </a:t>
            </a:r>
            <a:r>
              <a:rPr dirty="0" sz="4200" spc="-340">
                <a:latin typeface="Arial Black"/>
                <a:cs typeface="Arial Black"/>
              </a:rPr>
              <a:t>ultime </a:t>
            </a:r>
            <a:r>
              <a:rPr dirty="0" sz="4200" spc="-345">
                <a:latin typeface="Arial Black"/>
                <a:cs typeface="Arial Black"/>
              </a:rPr>
              <a:t>preferiscono  </a:t>
            </a:r>
            <a:r>
              <a:rPr dirty="0" sz="4200" spc="-370">
                <a:latin typeface="Arial Black"/>
                <a:cs typeface="Arial Black"/>
              </a:rPr>
              <a:t>aggrapparsi </a:t>
            </a:r>
            <a:r>
              <a:rPr dirty="0" sz="4200" spc="-470">
                <a:latin typeface="Arial Black"/>
                <a:cs typeface="Arial Black"/>
              </a:rPr>
              <a:t>a </a:t>
            </a:r>
            <a:r>
              <a:rPr dirty="0" sz="4200" spc="-355">
                <a:latin typeface="Arial Black"/>
                <a:cs typeface="Arial Black"/>
              </a:rPr>
              <a:t>questo </a:t>
            </a:r>
            <a:r>
              <a:rPr dirty="0" sz="4200" spc="-270">
                <a:latin typeface="Arial Black"/>
                <a:cs typeface="Arial Black"/>
              </a:rPr>
              <a:t>gruppo </a:t>
            </a:r>
            <a:r>
              <a:rPr dirty="0" sz="4200" spc="-450">
                <a:latin typeface="Arial Black"/>
                <a:cs typeface="Arial Black"/>
              </a:rPr>
              <a:t>amicale </a:t>
            </a:r>
            <a:r>
              <a:rPr dirty="0" sz="4200" spc="-340">
                <a:latin typeface="Arial Black"/>
                <a:cs typeface="Arial Black"/>
              </a:rPr>
              <a:t>piuttosto </a:t>
            </a:r>
            <a:r>
              <a:rPr dirty="0" sz="4200" spc="-495">
                <a:latin typeface="Arial Black"/>
                <a:cs typeface="Arial Black"/>
              </a:rPr>
              <a:t>che </a:t>
            </a:r>
            <a:r>
              <a:rPr dirty="0" sz="4200" spc="-240">
                <a:latin typeface="Arial Black"/>
                <a:cs typeface="Arial Black"/>
              </a:rPr>
              <a:t>non </a:t>
            </a:r>
            <a:r>
              <a:rPr dirty="0" sz="4200" spc="-395">
                <a:latin typeface="Arial Black"/>
                <a:cs typeface="Arial Black"/>
              </a:rPr>
              <a:t>avere  </a:t>
            </a:r>
            <a:r>
              <a:rPr dirty="0" sz="4200" spc="-420">
                <a:latin typeface="Arial Black"/>
                <a:cs typeface="Arial Black"/>
              </a:rPr>
              <a:t>amici.</a:t>
            </a:r>
            <a:endParaRPr sz="42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16000" y="1003367"/>
            <a:ext cx="16205835" cy="1016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45">
                <a:solidFill>
                  <a:srgbClr val="F51B8F"/>
                </a:solidFill>
              </a:rPr>
              <a:t>Riconoscere </a:t>
            </a:r>
            <a:r>
              <a:rPr dirty="0" spc="295">
                <a:solidFill>
                  <a:srgbClr val="F51B8F"/>
                </a:solidFill>
              </a:rPr>
              <a:t>il </a:t>
            </a:r>
            <a:r>
              <a:rPr dirty="0" spc="270">
                <a:solidFill>
                  <a:srgbClr val="F51B8F"/>
                </a:solidFill>
              </a:rPr>
              <a:t>bullismo </a:t>
            </a:r>
            <a:r>
              <a:rPr dirty="0" spc="350">
                <a:solidFill>
                  <a:srgbClr val="F51B8F"/>
                </a:solidFill>
              </a:rPr>
              <a:t>nelle</a:t>
            </a:r>
            <a:r>
              <a:rPr dirty="0" spc="-1150">
                <a:solidFill>
                  <a:srgbClr val="F51B8F"/>
                </a:solidFill>
              </a:rPr>
              <a:t> </a:t>
            </a:r>
            <a:r>
              <a:rPr dirty="0" spc="484">
                <a:solidFill>
                  <a:srgbClr val="F51B8F"/>
                </a:solidFill>
              </a:rPr>
              <a:t>femmine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0762" y="3058327"/>
            <a:ext cx="15880080" cy="5959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5900"/>
              </a:lnSpc>
              <a:spcBef>
                <a:spcPts val="100"/>
              </a:spcBef>
            </a:pPr>
            <a:r>
              <a:rPr dirty="0" sz="4800" spc="-395">
                <a:latin typeface="Arial Black"/>
                <a:cs typeface="Arial Black"/>
              </a:rPr>
              <a:t>In </a:t>
            </a:r>
            <a:r>
              <a:rPr dirty="0" sz="4800" spc="-434">
                <a:latin typeface="Arial Black"/>
                <a:cs typeface="Arial Black"/>
              </a:rPr>
              <a:t>palestra </a:t>
            </a:r>
            <a:r>
              <a:rPr dirty="0" sz="4800" spc="-385">
                <a:latin typeface="Arial Black"/>
                <a:cs typeface="Arial Black"/>
              </a:rPr>
              <a:t>Marta, </a:t>
            </a:r>
            <a:r>
              <a:rPr dirty="0" sz="4800" spc="-350">
                <a:latin typeface="Arial Black"/>
                <a:cs typeface="Arial Black"/>
              </a:rPr>
              <a:t>una </a:t>
            </a:r>
            <a:r>
              <a:rPr dirty="0" sz="4800" spc="-459">
                <a:latin typeface="Arial Black"/>
                <a:cs typeface="Arial Black"/>
              </a:rPr>
              <a:t>ragazza </a:t>
            </a:r>
            <a:r>
              <a:rPr dirty="0" sz="4800" spc="-415">
                <a:latin typeface="Arial Black"/>
                <a:cs typeface="Arial Black"/>
              </a:rPr>
              <a:t>della </a:t>
            </a:r>
            <a:r>
              <a:rPr dirty="0" sz="4800" spc="-380">
                <a:latin typeface="Arial Black"/>
                <a:cs typeface="Arial Black"/>
              </a:rPr>
              <a:t>squadra </a:t>
            </a:r>
            <a:r>
              <a:rPr dirty="0" sz="4800" spc="-340">
                <a:latin typeface="Arial Black"/>
                <a:cs typeface="Arial Black"/>
              </a:rPr>
              <a:t>Under </a:t>
            </a:r>
            <a:r>
              <a:rPr dirty="0" sz="4800" spc="-450">
                <a:latin typeface="Arial Black"/>
                <a:cs typeface="Arial Black"/>
              </a:rPr>
              <a:t>19,  </a:t>
            </a:r>
            <a:r>
              <a:rPr dirty="0" sz="4800" spc="-370">
                <a:latin typeface="Arial Black"/>
                <a:cs typeface="Arial Black"/>
              </a:rPr>
              <a:t>ignora </a:t>
            </a:r>
            <a:r>
              <a:rPr dirty="0" sz="4800" spc="-440">
                <a:latin typeface="Arial Black"/>
                <a:cs typeface="Arial Black"/>
              </a:rPr>
              <a:t>completamente Giada, </a:t>
            </a:r>
            <a:r>
              <a:rPr dirty="0" sz="4800" spc="-350">
                <a:latin typeface="Arial Black"/>
                <a:cs typeface="Arial Black"/>
              </a:rPr>
              <a:t>una </a:t>
            </a:r>
            <a:r>
              <a:rPr dirty="0" sz="4800" spc="-430">
                <a:latin typeface="Arial Black"/>
                <a:cs typeface="Arial Black"/>
              </a:rPr>
              <a:t>ragazzina </a:t>
            </a:r>
            <a:r>
              <a:rPr dirty="0" sz="4800" spc="-415">
                <a:latin typeface="Arial Black"/>
                <a:cs typeface="Arial Black"/>
              </a:rPr>
              <a:t>della  </a:t>
            </a:r>
            <a:r>
              <a:rPr dirty="0" sz="4800" spc="-380">
                <a:latin typeface="Arial Black"/>
                <a:cs typeface="Arial Black"/>
              </a:rPr>
              <a:t>squadra </a:t>
            </a:r>
            <a:r>
              <a:rPr dirty="0" sz="4800" spc="-340">
                <a:latin typeface="Arial Black"/>
                <a:cs typeface="Arial Black"/>
              </a:rPr>
              <a:t>Under </a:t>
            </a:r>
            <a:r>
              <a:rPr dirty="0" sz="4800" spc="-415">
                <a:latin typeface="Arial Black"/>
                <a:cs typeface="Arial Black"/>
              </a:rPr>
              <a:t>13. </a:t>
            </a:r>
            <a:r>
              <a:rPr dirty="0" sz="4800" spc="-315">
                <a:latin typeface="Arial Black"/>
                <a:cs typeface="Arial Black"/>
              </a:rPr>
              <a:t>Non </a:t>
            </a:r>
            <a:r>
              <a:rPr dirty="0" sz="4800" spc="-459">
                <a:latin typeface="Arial Black"/>
                <a:cs typeface="Arial Black"/>
              </a:rPr>
              <a:t>la saluta, </a:t>
            </a:r>
            <a:r>
              <a:rPr dirty="0" sz="4800" spc="-390">
                <a:latin typeface="Arial Black"/>
                <a:cs typeface="Arial Black"/>
              </a:rPr>
              <a:t>fa </a:t>
            </a:r>
            <a:r>
              <a:rPr dirty="0" sz="4800" spc="-370">
                <a:latin typeface="Arial Black"/>
                <a:cs typeface="Arial Black"/>
              </a:rPr>
              <a:t>finta </a:t>
            </a:r>
            <a:r>
              <a:rPr dirty="0" sz="4800" spc="-325">
                <a:latin typeface="Arial Black"/>
                <a:cs typeface="Arial Black"/>
              </a:rPr>
              <a:t>di </a:t>
            </a:r>
            <a:r>
              <a:rPr dirty="0" sz="4800" spc="-275">
                <a:latin typeface="Arial Black"/>
                <a:cs typeface="Arial Black"/>
              </a:rPr>
              <a:t>non </a:t>
            </a:r>
            <a:r>
              <a:rPr dirty="0" sz="4800" spc="-415">
                <a:latin typeface="Arial Black"/>
                <a:cs typeface="Arial Black"/>
              </a:rPr>
              <a:t>vederla,  </a:t>
            </a:r>
            <a:r>
              <a:rPr dirty="0" sz="4800" spc="-509">
                <a:latin typeface="Arial Black"/>
                <a:cs typeface="Arial Black"/>
              </a:rPr>
              <a:t>e </a:t>
            </a:r>
            <a:r>
              <a:rPr dirty="0" sz="4800" spc="-520">
                <a:latin typeface="Arial Black"/>
                <a:cs typeface="Arial Black"/>
              </a:rPr>
              <a:t>dice </a:t>
            </a:r>
            <a:r>
              <a:rPr dirty="0" sz="4800" spc="-455">
                <a:latin typeface="Arial Black"/>
                <a:cs typeface="Arial Black"/>
              </a:rPr>
              <a:t>alle </a:t>
            </a:r>
            <a:r>
              <a:rPr dirty="0" sz="4800" spc="-465">
                <a:latin typeface="Arial Black"/>
                <a:cs typeface="Arial Black"/>
              </a:rPr>
              <a:t>compagne </a:t>
            </a:r>
            <a:r>
              <a:rPr dirty="0" sz="4800" spc="-325">
                <a:latin typeface="Arial Black"/>
                <a:cs typeface="Arial Black"/>
              </a:rPr>
              <a:t>di </a:t>
            </a:r>
            <a:r>
              <a:rPr dirty="0" sz="4800" spc="-380">
                <a:latin typeface="Arial Black"/>
                <a:cs typeface="Arial Black"/>
              </a:rPr>
              <a:t>squadra </a:t>
            </a:r>
            <a:r>
              <a:rPr dirty="0" sz="4800" spc="-325">
                <a:latin typeface="Arial Black"/>
                <a:cs typeface="Arial Black"/>
              </a:rPr>
              <a:t>di </a:t>
            </a:r>
            <a:r>
              <a:rPr dirty="0" sz="4800" spc="-365">
                <a:latin typeface="Arial Black"/>
                <a:cs typeface="Arial Black"/>
              </a:rPr>
              <a:t>fare </a:t>
            </a:r>
            <a:r>
              <a:rPr dirty="0" sz="4800" spc="-345">
                <a:latin typeface="Arial Black"/>
                <a:cs typeface="Arial Black"/>
              </a:rPr>
              <a:t>lo </a:t>
            </a:r>
            <a:r>
              <a:rPr dirty="0" sz="4800" spc="-500">
                <a:latin typeface="Arial Black"/>
                <a:cs typeface="Arial Black"/>
              </a:rPr>
              <a:t>stesso. </a:t>
            </a:r>
            <a:r>
              <a:rPr dirty="0" sz="4800" spc="-445">
                <a:latin typeface="Arial Black"/>
                <a:cs typeface="Arial Black"/>
              </a:rPr>
              <a:t>Giada  </a:t>
            </a:r>
            <a:r>
              <a:rPr dirty="0" sz="4800" spc="-515">
                <a:latin typeface="Arial Black"/>
                <a:cs typeface="Arial Black"/>
              </a:rPr>
              <a:t>si </a:t>
            </a:r>
            <a:r>
              <a:rPr dirty="0" sz="4800" spc="-475">
                <a:latin typeface="Arial Black"/>
                <a:cs typeface="Arial Black"/>
              </a:rPr>
              <a:t>sente </a:t>
            </a:r>
            <a:r>
              <a:rPr dirty="0" sz="4800" spc="-415">
                <a:latin typeface="Arial Black"/>
                <a:cs typeface="Arial Black"/>
              </a:rPr>
              <a:t>invisibile </a:t>
            </a:r>
            <a:r>
              <a:rPr dirty="0" sz="4800" spc="-315">
                <a:latin typeface="Arial Black"/>
                <a:cs typeface="Arial Black"/>
              </a:rPr>
              <a:t>quando </a:t>
            </a:r>
            <a:r>
              <a:rPr dirty="0" sz="4800" spc="-385">
                <a:latin typeface="Arial Black"/>
                <a:cs typeface="Arial Black"/>
              </a:rPr>
              <a:t>entra </a:t>
            </a:r>
            <a:r>
              <a:rPr dirty="0" sz="4800" spc="-320">
                <a:latin typeface="Arial Black"/>
                <a:cs typeface="Arial Black"/>
              </a:rPr>
              <a:t>in </a:t>
            </a:r>
            <a:r>
              <a:rPr dirty="0" sz="4800" spc="-434">
                <a:latin typeface="Arial Black"/>
                <a:cs typeface="Arial Black"/>
              </a:rPr>
              <a:t>palestra </a:t>
            </a:r>
            <a:r>
              <a:rPr dirty="0" sz="4800" spc="-385">
                <a:latin typeface="Arial Black"/>
                <a:cs typeface="Arial Black"/>
              </a:rPr>
              <a:t>ed </a:t>
            </a:r>
            <a:r>
              <a:rPr dirty="0" sz="4800" spc="-395">
                <a:latin typeface="Arial Black"/>
                <a:cs typeface="Arial Black"/>
              </a:rPr>
              <a:t>ha </a:t>
            </a:r>
            <a:r>
              <a:rPr dirty="0" sz="4800" spc="-355">
                <a:latin typeface="Arial Black"/>
                <a:cs typeface="Arial Black"/>
              </a:rPr>
              <a:t>paura  </a:t>
            </a:r>
            <a:r>
              <a:rPr dirty="0" sz="4800" spc="-565">
                <a:latin typeface="Arial Black"/>
                <a:cs typeface="Arial Black"/>
              </a:rPr>
              <a:t>che </a:t>
            </a:r>
            <a:r>
              <a:rPr dirty="0" sz="4800" spc="-495">
                <a:latin typeface="Arial Black"/>
                <a:cs typeface="Arial Black"/>
              </a:rPr>
              <a:t>anche </a:t>
            </a:r>
            <a:r>
              <a:rPr dirty="0" sz="4800" spc="-450">
                <a:latin typeface="Arial Black"/>
                <a:cs typeface="Arial Black"/>
              </a:rPr>
              <a:t>le </a:t>
            </a:r>
            <a:r>
              <a:rPr dirty="0" sz="4800" spc="-470">
                <a:latin typeface="Arial Black"/>
                <a:cs typeface="Arial Black"/>
              </a:rPr>
              <a:t>sue </a:t>
            </a:r>
            <a:r>
              <a:rPr dirty="0" sz="4800" spc="-465">
                <a:latin typeface="Arial Black"/>
                <a:cs typeface="Arial Black"/>
              </a:rPr>
              <a:t>compagne </a:t>
            </a:r>
            <a:r>
              <a:rPr dirty="0" sz="4800" spc="-325">
                <a:latin typeface="Arial Black"/>
                <a:cs typeface="Arial Black"/>
              </a:rPr>
              <a:t>di </a:t>
            </a:r>
            <a:r>
              <a:rPr dirty="0" sz="4800" spc="-380">
                <a:latin typeface="Arial Black"/>
                <a:cs typeface="Arial Black"/>
              </a:rPr>
              <a:t>squadra </a:t>
            </a:r>
            <a:r>
              <a:rPr dirty="0" sz="4800" spc="-345">
                <a:latin typeface="Arial Black"/>
                <a:cs typeface="Arial Black"/>
              </a:rPr>
              <a:t>inizino</a:t>
            </a:r>
            <a:r>
              <a:rPr dirty="0" sz="4800" spc="315">
                <a:latin typeface="Arial Black"/>
                <a:cs typeface="Arial Black"/>
              </a:rPr>
              <a:t> </a:t>
            </a:r>
            <a:r>
              <a:rPr dirty="0" sz="4800" spc="-400">
                <a:latin typeface="Arial Black"/>
                <a:cs typeface="Arial Black"/>
              </a:rPr>
              <a:t>ad</a:t>
            </a:r>
            <a:endParaRPr sz="48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dirty="0" sz="4800" spc="-375">
                <a:latin typeface="Arial Black"/>
                <a:cs typeface="Arial Black"/>
              </a:rPr>
              <a:t>ignorarla, </a:t>
            </a:r>
            <a:r>
              <a:rPr dirty="0" sz="4800" spc="-515">
                <a:latin typeface="Arial Black"/>
                <a:cs typeface="Arial Black"/>
              </a:rPr>
              <a:t>si </a:t>
            </a:r>
            <a:r>
              <a:rPr dirty="0" sz="4800" spc="-434">
                <a:latin typeface="Arial Black"/>
                <a:cs typeface="Arial Black"/>
              </a:rPr>
              <a:t>chiude </a:t>
            </a:r>
            <a:r>
              <a:rPr dirty="0" sz="4800" spc="-320">
                <a:latin typeface="Arial Black"/>
                <a:cs typeface="Arial Black"/>
              </a:rPr>
              <a:t>in </a:t>
            </a:r>
            <a:r>
              <a:rPr dirty="0" sz="4800" spc="-580">
                <a:latin typeface="Arial Black"/>
                <a:cs typeface="Arial Black"/>
              </a:rPr>
              <a:t>se </a:t>
            </a:r>
            <a:r>
              <a:rPr dirty="0" sz="4800" spc="-570">
                <a:latin typeface="Arial Black"/>
                <a:cs typeface="Arial Black"/>
              </a:rPr>
              <a:t>stessa </a:t>
            </a:r>
            <a:r>
              <a:rPr dirty="0" sz="4800" spc="-509">
                <a:latin typeface="Arial Black"/>
                <a:cs typeface="Arial Black"/>
              </a:rPr>
              <a:t>e </a:t>
            </a:r>
            <a:r>
              <a:rPr dirty="0" sz="4800" spc="-275">
                <a:latin typeface="Arial Black"/>
                <a:cs typeface="Arial Black"/>
              </a:rPr>
              <a:t>non </a:t>
            </a:r>
            <a:r>
              <a:rPr dirty="0" sz="4800" spc="-520">
                <a:latin typeface="Arial Black"/>
                <a:cs typeface="Arial Black"/>
              </a:rPr>
              <a:t>dice</a:t>
            </a:r>
            <a:r>
              <a:rPr dirty="0" sz="4800" spc="395">
                <a:latin typeface="Arial Black"/>
                <a:cs typeface="Arial Black"/>
              </a:rPr>
              <a:t> </a:t>
            </a:r>
            <a:r>
              <a:rPr dirty="0" sz="4800" spc="-360">
                <a:latin typeface="Arial Black"/>
                <a:cs typeface="Arial Black"/>
              </a:rPr>
              <a:t>nulla.</a:t>
            </a:r>
            <a:endParaRPr sz="48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"/>
            <a:ext cx="18287999" cy="102869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497329" y="3016650"/>
            <a:ext cx="185975" cy="1859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97329" y="5222997"/>
            <a:ext cx="185975" cy="1859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911792" y="2653403"/>
            <a:ext cx="15323819" cy="59093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680085">
              <a:lnSpc>
                <a:spcPct val="116300"/>
              </a:lnSpc>
              <a:spcBef>
                <a:spcPts val="95"/>
              </a:spcBef>
            </a:pPr>
            <a:r>
              <a:rPr dirty="0" sz="4150" spc="-450">
                <a:latin typeface="Arial Black"/>
                <a:cs typeface="Arial Black"/>
              </a:rPr>
              <a:t>Legati </a:t>
            </a:r>
            <a:r>
              <a:rPr dirty="0" sz="4150" spc="-395">
                <a:latin typeface="Arial Black"/>
                <a:cs typeface="Arial Black"/>
              </a:rPr>
              <a:t>alla </a:t>
            </a:r>
            <a:r>
              <a:rPr dirty="0" sz="4150" spc="-345">
                <a:latin typeface="Arial Black"/>
                <a:cs typeface="Arial Black"/>
              </a:rPr>
              <a:t>prestazione, </a:t>
            </a:r>
            <a:r>
              <a:rPr dirty="0" sz="4150" spc="-480">
                <a:latin typeface="Arial Black"/>
                <a:cs typeface="Arial Black"/>
              </a:rPr>
              <a:t>che </a:t>
            </a:r>
            <a:r>
              <a:rPr dirty="0" sz="4150" spc="-440">
                <a:latin typeface="Arial Black"/>
                <a:cs typeface="Arial Black"/>
              </a:rPr>
              <a:t>si </a:t>
            </a:r>
            <a:r>
              <a:rPr dirty="0" sz="4150" spc="-345">
                <a:latin typeface="Arial Black"/>
                <a:cs typeface="Arial Black"/>
              </a:rPr>
              <a:t>manifestano </a:t>
            </a:r>
            <a:r>
              <a:rPr dirty="0" sz="4150" spc="-440">
                <a:latin typeface="Arial Black"/>
                <a:cs typeface="Arial Black"/>
              </a:rPr>
              <a:t>come </a:t>
            </a:r>
            <a:r>
              <a:rPr dirty="0" sz="4150" spc="-350">
                <a:latin typeface="Arial Black"/>
                <a:cs typeface="Arial Black"/>
              </a:rPr>
              <a:t>difficoltà </a:t>
            </a:r>
            <a:r>
              <a:rPr dirty="0" sz="4150" spc="-430">
                <a:latin typeface="Arial Black"/>
                <a:cs typeface="Arial Black"/>
              </a:rPr>
              <a:t>e  </a:t>
            </a:r>
            <a:r>
              <a:rPr dirty="0" sz="4150" spc="-380">
                <a:latin typeface="Arial Black"/>
                <a:cs typeface="Arial Black"/>
              </a:rPr>
              <a:t>insicurezza </a:t>
            </a:r>
            <a:r>
              <a:rPr dirty="0" sz="4150" spc="-325">
                <a:latin typeface="Arial Black"/>
                <a:cs typeface="Arial Black"/>
              </a:rPr>
              <a:t>nel </a:t>
            </a:r>
            <a:r>
              <a:rPr dirty="0" sz="4150" spc="-395">
                <a:latin typeface="Arial Black"/>
                <a:cs typeface="Arial Black"/>
              </a:rPr>
              <a:t>gestire la</a:t>
            </a:r>
            <a:r>
              <a:rPr dirty="0" sz="4150" spc="-130">
                <a:latin typeface="Arial Black"/>
                <a:cs typeface="Arial Black"/>
              </a:rPr>
              <a:t> </a:t>
            </a:r>
            <a:r>
              <a:rPr dirty="0" sz="4150" spc="-345">
                <a:latin typeface="Arial Black"/>
                <a:cs typeface="Arial Black"/>
              </a:rPr>
              <a:t>situazione.</a:t>
            </a:r>
            <a:endParaRPr sz="415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100">
              <a:latin typeface="Arial Black"/>
              <a:cs typeface="Arial Black"/>
            </a:endParaRPr>
          </a:p>
          <a:p>
            <a:pPr marL="12700" marR="5080">
              <a:lnSpc>
                <a:spcPct val="116300"/>
              </a:lnSpc>
            </a:pPr>
            <a:r>
              <a:rPr dirty="0" sz="4150" spc="-260">
                <a:latin typeface="Arial Black"/>
                <a:cs typeface="Arial Black"/>
              </a:rPr>
              <a:t>Non </a:t>
            </a:r>
            <a:r>
              <a:rPr dirty="0" sz="4150" spc="-320">
                <a:latin typeface="Arial Black"/>
                <a:cs typeface="Arial Black"/>
              </a:rPr>
              <a:t>vanno </a:t>
            </a:r>
            <a:r>
              <a:rPr dirty="0" sz="4150" spc="-390">
                <a:latin typeface="Arial Black"/>
                <a:cs typeface="Arial Black"/>
              </a:rPr>
              <a:t>evitati, </a:t>
            </a:r>
            <a:r>
              <a:rPr dirty="0" sz="4150" spc="-375">
                <a:latin typeface="Arial Black"/>
                <a:cs typeface="Arial Black"/>
              </a:rPr>
              <a:t>perché </a:t>
            </a:r>
            <a:r>
              <a:rPr dirty="0" sz="4150" spc="-560">
                <a:latin typeface="Arial Black"/>
                <a:cs typeface="Arial Black"/>
              </a:rPr>
              <a:t>ci </a:t>
            </a:r>
            <a:r>
              <a:rPr dirty="0" sz="4150" spc="-300">
                <a:latin typeface="Arial Black"/>
                <a:cs typeface="Arial Black"/>
              </a:rPr>
              <a:t>permettono </a:t>
            </a:r>
            <a:r>
              <a:rPr dirty="0" sz="4150" spc="-275">
                <a:latin typeface="Arial Black"/>
                <a:cs typeface="Arial Black"/>
              </a:rPr>
              <a:t>di </a:t>
            </a:r>
            <a:r>
              <a:rPr dirty="0" sz="4150" spc="-355">
                <a:latin typeface="Arial Black"/>
                <a:cs typeface="Arial Black"/>
              </a:rPr>
              <a:t>sentire </a:t>
            </a:r>
            <a:r>
              <a:rPr dirty="0" sz="4150" spc="-370">
                <a:latin typeface="Arial Black"/>
                <a:cs typeface="Arial Black"/>
              </a:rPr>
              <a:t>sensazioni,  </a:t>
            </a:r>
            <a:r>
              <a:rPr dirty="0" sz="4150" spc="-560">
                <a:latin typeface="Arial Black"/>
                <a:cs typeface="Arial Black"/>
              </a:rPr>
              <a:t>ci </a:t>
            </a:r>
            <a:r>
              <a:rPr dirty="0" sz="4150" spc="-395">
                <a:latin typeface="Arial Black"/>
                <a:cs typeface="Arial Black"/>
              </a:rPr>
              <a:t>avvisano, </a:t>
            </a:r>
            <a:r>
              <a:rPr dirty="0" sz="4150" spc="-560">
                <a:latin typeface="Arial Black"/>
                <a:cs typeface="Arial Black"/>
              </a:rPr>
              <a:t>ci </a:t>
            </a:r>
            <a:r>
              <a:rPr dirty="0" sz="4150" spc="-310">
                <a:latin typeface="Arial Black"/>
                <a:cs typeface="Arial Black"/>
              </a:rPr>
              <a:t>mobilitano, </a:t>
            </a:r>
            <a:r>
              <a:rPr dirty="0" sz="4150" spc="-265">
                <a:latin typeface="Arial Black"/>
                <a:cs typeface="Arial Black"/>
              </a:rPr>
              <a:t>per </a:t>
            </a:r>
            <a:r>
              <a:rPr dirty="0" sz="4150" spc="-390">
                <a:latin typeface="Arial Black"/>
                <a:cs typeface="Arial Black"/>
              </a:rPr>
              <a:t>alcuni </a:t>
            </a:r>
            <a:r>
              <a:rPr dirty="0" sz="4150" spc="-330">
                <a:latin typeface="Arial Black"/>
                <a:cs typeface="Arial Black"/>
              </a:rPr>
              <a:t>possono </a:t>
            </a:r>
            <a:r>
              <a:rPr dirty="0" sz="4150" spc="-325">
                <a:latin typeface="Arial Black"/>
                <a:cs typeface="Arial Black"/>
              </a:rPr>
              <a:t>rappresentare  </a:t>
            </a:r>
            <a:r>
              <a:rPr dirty="0" sz="4150" spc="-395">
                <a:latin typeface="Arial Black"/>
                <a:cs typeface="Arial Black"/>
              </a:rPr>
              <a:t>la </a:t>
            </a:r>
            <a:r>
              <a:rPr dirty="0" sz="4150" spc="-360">
                <a:latin typeface="Arial Black"/>
                <a:cs typeface="Arial Black"/>
              </a:rPr>
              <a:t>spinta </a:t>
            </a:r>
            <a:r>
              <a:rPr dirty="0" sz="4150" spc="-405">
                <a:latin typeface="Arial Black"/>
                <a:cs typeface="Arial Black"/>
              </a:rPr>
              <a:t>giusta </a:t>
            </a:r>
            <a:r>
              <a:rPr dirty="0" sz="4150" spc="-265">
                <a:latin typeface="Arial Black"/>
                <a:cs typeface="Arial Black"/>
              </a:rPr>
              <a:t>per </a:t>
            </a:r>
            <a:r>
              <a:rPr dirty="0" sz="4150" spc="-340">
                <a:latin typeface="Arial Black"/>
                <a:cs typeface="Arial Black"/>
              </a:rPr>
              <a:t>tenere </a:t>
            </a:r>
            <a:r>
              <a:rPr dirty="0" sz="4150" spc="-330">
                <a:latin typeface="Arial Black"/>
                <a:cs typeface="Arial Black"/>
              </a:rPr>
              <a:t>il </a:t>
            </a:r>
            <a:r>
              <a:rPr dirty="0" sz="4150" spc="-405">
                <a:latin typeface="Arial Black"/>
                <a:cs typeface="Arial Black"/>
              </a:rPr>
              <a:t>focus </a:t>
            </a:r>
            <a:r>
              <a:rPr dirty="0" sz="4150" spc="-375">
                <a:latin typeface="Arial Black"/>
                <a:cs typeface="Arial Black"/>
              </a:rPr>
              <a:t>sulle </a:t>
            </a:r>
            <a:r>
              <a:rPr dirty="0" sz="4150" spc="-505">
                <a:latin typeface="Arial Black"/>
                <a:cs typeface="Arial Black"/>
              </a:rPr>
              <a:t>cose </a:t>
            </a:r>
            <a:r>
              <a:rPr dirty="0" sz="4150" spc="-335">
                <a:latin typeface="Arial Black"/>
                <a:cs typeface="Arial Black"/>
              </a:rPr>
              <a:t>da </a:t>
            </a:r>
            <a:r>
              <a:rPr dirty="0" sz="4150" spc="-310">
                <a:latin typeface="Arial Black"/>
                <a:cs typeface="Arial Black"/>
              </a:rPr>
              <a:t>fare </a:t>
            </a:r>
            <a:r>
              <a:rPr dirty="0" sz="4150" spc="-395">
                <a:latin typeface="Arial Black"/>
                <a:cs typeface="Arial Black"/>
              </a:rPr>
              <a:t>al </a:t>
            </a:r>
            <a:r>
              <a:rPr dirty="0" sz="4150" spc="-370">
                <a:latin typeface="Arial Black"/>
                <a:cs typeface="Arial Black"/>
              </a:rPr>
              <a:t>giusto  </a:t>
            </a:r>
            <a:r>
              <a:rPr dirty="0" sz="4150" spc="-345">
                <a:latin typeface="Arial Black"/>
                <a:cs typeface="Arial Black"/>
              </a:rPr>
              <a:t>livello. </a:t>
            </a:r>
            <a:r>
              <a:rPr dirty="0" sz="4150" spc="-355">
                <a:latin typeface="Arial Black"/>
                <a:cs typeface="Arial Black"/>
              </a:rPr>
              <a:t>Per </a:t>
            </a:r>
            <a:r>
              <a:rPr dirty="0" sz="4150" spc="-335">
                <a:latin typeface="Arial Black"/>
                <a:cs typeface="Arial Black"/>
              </a:rPr>
              <a:t>altri, </a:t>
            </a:r>
            <a:r>
              <a:rPr dirty="0" sz="4150" spc="-430">
                <a:latin typeface="Arial Black"/>
                <a:cs typeface="Arial Black"/>
              </a:rPr>
              <a:t>invece, </a:t>
            </a:r>
            <a:r>
              <a:rPr dirty="0" sz="4150" spc="-305">
                <a:latin typeface="Arial Black"/>
                <a:cs typeface="Arial Black"/>
              </a:rPr>
              <a:t>arrivano </a:t>
            </a:r>
            <a:r>
              <a:rPr dirty="0" sz="4150" spc="-335">
                <a:latin typeface="Arial Black"/>
                <a:cs typeface="Arial Black"/>
              </a:rPr>
              <a:t>ad </a:t>
            </a:r>
            <a:r>
              <a:rPr dirty="0" sz="4150" spc="-305">
                <a:latin typeface="Arial Black"/>
                <a:cs typeface="Arial Black"/>
              </a:rPr>
              <a:t>influenzare </a:t>
            </a:r>
            <a:r>
              <a:rPr dirty="0" sz="4150" spc="-380">
                <a:latin typeface="Arial Black"/>
                <a:cs typeface="Arial Black"/>
              </a:rPr>
              <a:t>negativamente  </a:t>
            </a:r>
            <a:r>
              <a:rPr dirty="0" sz="4150" spc="-335">
                <a:latin typeface="Arial Black"/>
                <a:cs typeface="Arial Black"/>
              </a:rPr>
              <a:t>l’andamento </a:t>
            </a:r>
            <a:r>
              <a:rPr dirty="0" sz="4150" spc="-355">
                <a:latin typeface="Arial Black"/>
                <a:cs typeface="Arial Black"/>
              </a:rPr>
              <a:t>della</a:t>
            </a:r>
            <a:r>
              <a:rPr dirty="0" sz="4150" spc="-280">
                <a:latin typeface="Arial Black"/>
                <a:cs typeface="Arial Black"/>
              </a:rPr>
              <a:t> </a:t>
            </a:r>
            <a:r>
              <a:rPr dirty="0" sz="4150" spc="-365">
                <a:latin typeface="Arial Black"/>
                <a:cs typeface="Arial Black"/>
              </a:rPr>
              <a:t>gara.</a:t>
            </a:r>
            <a:endParaRPr sz="415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787447" y="1003367"/>
            <a:ext cx="10704195" cy="1016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40"/>
              <a:t>Stress </a:t>
            </a:r>
            <a:r>
              <a:rPr dirty="0" spc="400"/>
              <a:t>e</a:t>
            </a:r>
            <a:r>
              <a:rPr dirty="0" spc="-1265"/>
              <a:t> </a:t>
            </a:r>
            <a:r>
              <a:rPr dirty="0" spc="275"/>
              <a:t>ansia </a:t>
            </a:r>
            <a:r>
              <a:rPr dirty="0" spc="305"/>
              <a:t>nello </a:t>
            </a:r>
            <a:r>
              <a:rPr dirty="0" spc="310"/>
              <a:t>sport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9132E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2021-01-25T15:48:21Z</dcterms:created>
  <dcterms:modified xsi:type="dcterms:W3CDTF">2021-01-25T15:48:21Z</dcterms:modified>
</cp:coreProperties>
</file>